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B766"/>
    <a:srgbClr val="C39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05" autoAdjust="0"/>
    <p:restoredTop sz="94689" autoAdjust="0"/>
  </p:normalViewPr>
  <p:slideViewPr>
    <p:cSldViewPr>
      <p:cViewPr>
        <p:scale>
          <a:sx n="96" d="100"/>
          <a:sy n="96" d="100"/>
        </p:scale>
        <p:origin x="-63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100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2059E-4284-4356-A994-6A5E569D6ADF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62E4D-7F68-4B93-BB44-61D80F42E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68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[Introduction of the evening’s host/facilitator.]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you remember what is was like starting out as an attorney, wrestling with questions both big and small?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anyone want to share some of the questions they can remember having?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 were awkward – and sometimes painful times.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is your chance to “pay it forward” and help those coming up with those very same issues.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961E-CE49-4081-90B9-EB72F45958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48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We've already established that our biggest pool of mentees crave feedback...so what's the best way to give it?</a:t>
            </a:r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Empathy</a:t>
            </a:r>
            <a:r>
              <a:rPr lang="en-US" baseline="0" dirty="0" smtClean="0"/>
              <a:t> goes a long way – put yourself in their shoes!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Ensure it's timely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Don't talk in October about something that happened in July!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Always easier to correct or adjust when something is fresh.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Negative feedback should be as constructive as possible.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Deliver feedback</a:t>
            </a:r>
            <a:r>
              <a:rPr lang="en-US" baseline="0" dirty="0" smtClean="0"/>
              <a:t> – especially criticism - </a:t>
            </a:r>
            <a:r>
              <a:rPr lang="en-US" dirty="0" smtClean="0"/>
              <a:t>face-to-face if at all possible - never by email!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Tie feedback to performance.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Stay objective, describe observable behaviors.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Keep emotions, personality or motives out of it.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Watch your tone.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Feedback is much more effective when it is shared calmly and in a friendly manner.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Avoid using labels.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Instead, describe the problematic behavior or incident.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961E-CE49-4081-90B9-EB72F45958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95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Mentoring is a two-way street…your mentees could</a:t>
            </a:r>
            <a:r>
              <a:rPr lang="en-US" baseline="0" dirty="0" smtClean="0"/>
              <a:t> (and should!) have feedback for you, as well. </a:t>
            </a:r>
            <a:r>
              <a:rPr lang="en-US" dirty="0" smtClean="0"/>
              <a:t>So what's the best way to take it in?</a:t>
            </a:r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Feedback isn't personal - it's a chance to learn how to do better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Be receptive and appreciative, even if it's negative!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Resist the urge to be defensive and argumentative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Discuss how you can change things moving forward.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Engage in active listening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Listening is the underrated skill in mentoring relationships.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Mentors can learn so much if they stop talking and listen.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Don't interrupt - save questions for the end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This can inform your responses and what kind of advice you might give.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It makes the mentee feel valued and respected.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961E-CE49-4081-90B9-EB72F45958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0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We’re going to now discuss some of the more common issues that less</a:t>
            </a:r>
            <a:r>
              <a:rPr lang="en-US" baseline="0" dirty="0" smtClean="0"/>
              <a:t> experienced attorneys often face in the first few years of entering the profession.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We’ll start with ethics and then tackle a hodge-podge of other issues.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961E-CE49-4081-90B9-EB72F45958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71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Ethical dilemmas and situations are probably</a:t>
            </a:r>
            <a:r>
              <a:rPr lang="en-US" baseline="0" dirty="0" smtClean="0"/>
              <a:t> the largest category where less experienced attorneys can benefit from mentoring.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Misleading advertising: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Financial pressure on newly graduating attorneys: tuition outpacing</a:t>
            </a:r>
            <a:r>
              <a:rPr lang="en-US" baseline="0" dirty="0" smtClean="0"/>
              <a:t> salaries, student loan debt on the rise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Ease of access through social media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Many state rules governing professional conduct cover direct contact, advertising for specialty fields, prohibition on misleading or false claims about a lawyer’s services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How all this plays out with social media</a:t>
            </a:r>
            <a:endParaRPr lang="en-US" dirty="0" smtClean="0"/>
          </a:p>
          <a:p>
            <a:r>
              <a:rPr lang="en-US" dirty="0" smtClean="0"/>
              <a:t>Candor towards the tribunal: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Everyone knows</a:t>
            </a:r>
            <a:r>
              <a:rPr lang="en-US" baseline="0" dirty="0" smtClean="0"/>
              <a:t> you don’t lie to judges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But a nervous attorney faced with the dilemma of a false statement of fact or law may not have that gut reaction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Rules where attorney’s are required to effectively making opposing counsel’s case for them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Can also adversely affect clients</a:t>
            </a:r>
            <a:endParaRPr lang="en-US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Failing to address adverse authority is not only a rule violation, but can also damage reputations (both at the bar and the bench)</a:t>
            </a:r>
          </a:p>
          <a:p>
            <a:r>
              <a:rPr lang="en-US" dirty="0" smtClean="0"/>
              <a:t>Confidentiality: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Broadly, prohibited</a:t>
            </a:r>
            <a:r>
              <a:rPr lang="en-US" baseline="0" dirty="0" smtClean="0"/>
              <a:t> from revealing information without the consent of the client or if necessary for the case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No exceptions for cocktail party chatter, complaints about a client’s personality or anything else that – even if delivered anonymously, because it can be discovered through context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Handling hypotheticals correctly</a:t>
            </a:r>
            <a:endParaRPr lang="en-US" dirty="0" smtClean="0"/>
          </a:p>
          <a:p>
            <a:r>
              <a:rPr lang="en-US" dirty="0" smtClean="0"/>
              <a:t>Competence: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A lawyer must</a:t>
            </a:r>
            <a:r>
              <a:rPr lang="en-US" baseline="0" dirty="0" smtClean="0"/>
              <a:t> provide “competent representation”…what does that mean?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How do you handle the rule that requires attorneys to identify areas that are beyond their competence and bring it to the client’s attention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New attorneys may be tempted to take on work even if it’s beyond the scope of their expertise</a:t>
            </a:r>
            <a:endParaRPr lang="en-US" dirty="0" smtClean="0"/>
          </a:p>
          <a:p>
            <a:r>
              <a:rPr lang="en-US" dirty="0" smtClean="0"/>
              <a:t>Responsibilities of a subordinate lawyer: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If someone else</a:t>
            </a:r>
            <a:r>
              <a:rPr lang="en-US" baseline="0" dirty="0" smtClean="0"/>
              <a:t> is supervising the case, the subordinate attorney is not off the hook for ethical decisions gone awry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Both parties are held equally responsible, except in matters of “reasonable resolution”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outranked attorney should be prepared to raise issues that they identify or have questions about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aseline="0" dirty="0" smtClean="0"/>
              <a:t>Conflicts of interest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aseline="0" dirty="0" smtClean="0"/>
              <a:t>Surrounded by poor role models/bad behavior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961E-CE49-4081-90B9-EB72F45958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67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[Group discussion]</a:t>
            </a:r>
          </a:p>
          <a:p>
            <a:endParaRPr lang="en-US" dirty="0" smtClean="0"/>
          </a:p>
          <a:p>
            <a:r>
              <a:rPr lang="en-US" dirty="0" smtClean="0"/>
              <a:t>Digital Citizenship in today’s workplace (What is this??)</a:t>
            </a:r>
          </a:p>
          <a:p>
            <a:r>
              <a:rPr lang="en-US" dirty="0" smtClean="0"/>
              <a:t>Researching jobs and interviews</a:t>
            </a:r>
          </a:p>
          <a:p>
            <a:r>
              <a:rPr lang="en-US" dirty="0" smtClean="0"/>
              <a:t>Networking:</a:t>
            </a:r>
            <a:r>
              <a:rPr lang="en-US" baseline="0" dirty="0" smtClean="0"/>
              <a:t> making friends before you need them</a:t>
            </a:r>
          </a:p>
          <a:p>
            <a:r>
              <a:rPr lang="en-US" baseline="0" dirty="0" smtClean="0"/>
              <a:t>Associate life</a:t>
            </a:r>
          </a:p>
          <a:p>
            <a:r>
              <a:rPr lang="en-US" baseline="0" dirty="0" smtClean="0"/>
              <a:t>Differences between small firms and large firms</a:t>
            </a:r>
          </a:p>
          <a:p>
            <a:r>
              <a:rPr lang="en-US" baseline="0" dirty="0" smtClean="0"/>
              <a:t>Defense vs. Prosecution</a:t>
            </a:r>
          </a:p>
          <a:p>
            <a:r>
              <a:rPr lang="en-US" baseline="0" dirty="0" smtClean="0"/>
              <a:t>Professionalism</a:t>
            </a:r>
          </a:p>
          <a:p>
            <a:r>
              <a:rPr lang="en-US" baseline="0" dirty="0" smtClean="0"/>
              <a:t>Civility with opposing counsel</a:t>
            </a:r>
          </a:p>
          <a:p>
            <a:r>
              <a:rPr lang="en-US" baseline="0" dirty="0" smtClean="0"/>
              <a:t>What else?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961E-CE49-4081-90B9-EB72F45958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66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If you’re going to have a mentoring program in your Inn, be sure to keep these things in mind: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Include junior attorneys, paralegals and legal assistants in ethics training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While everyone in the Inn should have shared responsibility, there should also be an identified mentoring champion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Develop a structure and measurable goals including checkpoints to review progress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Pair different generations in mentoring relationships, also consider career stages and other ways to diversify pairings or groups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Differences</a:t>
            </a:r>
            <a:r>
              <a:rPr lang="en-US" baseline="0" dirty="0" smtClean="0"/>
              <a:t> are important, but o</a:t>
            </a:r>
            <a:r>
              <a:rPr lang="en-US" dirty="0" smtClean="0"/>
              <a:t>ne of the most difficult but most rewarding things you can do in pairing people</a:t>
            </a:r>
            <a:r>
              <a:rPr lang="en-US" baseline="0" dirty="0" smtClean="0"/>
              <a:t> is finding “uncommon commonalities” or “shared uniqueness”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Allow mentors &amp; mentee to participate in the pairing process as appropriate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Recognize mentors, especially those who</a:t>
            </a:r>
            <a:r>
              <a:rPr lang="en-US" baseline="0" dirty="0" smtClean="0"/>
              <a:t> are outstanding – codify what makes them outstanding and share the wealth!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961E-CE49-4081-90B9-EB72F45958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61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minutes for someone – a special guest, long-time member, Inn</a:t>
            </a:r>
            <a:r>
              <a:rPr lang="en-US" baseline="0" dirty="0" smtClean="0"/>
              <a:t> president, etc. – to share a story of one of their mentors and a difference that it made in their life/career.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Keep it short and inspirational!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961E-CE49-4081-90B9-EB72F45958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432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Mentoring is a cornerstone of the American Inns of Court movement,</a:t>
            </a:r>
            <a:r>
              <a:rPr lang="en-US" baseline="0" dirty="0" smtClean="0"/>
              <a:t> by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fostering excellence in professionalism, ethics, civility, and legal skills.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 of Inn mentoring efforts should be: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 an understanding of generally accepted professional values and standards of behavior and the importance of professionalism in the practice of law.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 awareness of ethical obligations and of proper practices for avoiding mishandling of other's assets, conflicts of interest, neglect of matters, and civil liability problems.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 professional skills necessary for the effective practice of law at a high level of competence.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 an appreciation of the importance of supporting and improving the justice system, improving access to justice and the importance of active involvement in the profession and the community.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Mentoring is a classic example of paying it forward and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aseline="0" dirty="0" smtClean="0"/>
              <a:t>it can also really benefit the mentor in many ways: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Mentors end up honing their own skills, such as active listening and interpersonal relationship building.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addition to lifting up the mentee, involvement with mentoring can help increase you sense of self-worth and reenergize your own career. 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providing direction and support in career development, you are helping to improve career satisfaction and, therefore, bolster the profession.</a:t>
            </a:r>
          </a:p>
          <a:p>
            <a:endParaRPr lang="en-US" baseline="0" dirty="0" smtClean="0"/>
          </a:p>
          <a:p>
            <a:r>
              <a:rPr lang="en-US" dirty="0" smtClean="0"/>
              <a:t>Mentoring is an</a:t>
            </a:r>
            <a:r>
              <a:rPr lang="en-US" baseline="0" dirty="0" smtClean="0"/>
              <a:t> activity critical to the health and future of the profession.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Helping those new to the community can elevate the entire community.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961E-CE49-4081-90B9-EB72F45958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739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Thank you for your time and involvement!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Don’t forget to sign up to participate in our upcoming mentoring program [describe it here…]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961E-CE49-4081-90B9-EB72F459583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31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you’re here, that means that you feel you have something of value to share with others.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believe that to be 100% true.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We’re going to acknowledge right up front the experience and expertise that you bring to the table.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Show of hands: how many have been practicing for…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Less than 2 years?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3 – 5 years?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6 – 10 years?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11 – 20 years?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More than 20 years?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Whatever your career stage, you are bringing something special and specific to the table.  THANK YOU!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Show of hands: who is in the room?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How many attorneys?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Any judges?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How many folks from large firms?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Small firms?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The public sector?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It is nice to have this kind of diversity in the room.  THANK</a:t>
            </a:r>
            <a:r>
              <a:rPr lang="en-US" baseline="0" dirty="0" smtClean="0"/>
              <a:t> YOU.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What we’re hoping to accomplish is a kind of refresh so that you can remember what it felt like when you first starting out.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program will: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Help get you into the right mindset for mentoring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Remind you of what it’s like to walk in the shoes of a law student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Review what it’s like to be a newly minted attorney looking for work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Shed light on what the newer associate is facing as they get further into the legal thicket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961E-CE49-4081-90B9-EB72F45958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99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 the program we’ll cover: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importance of mentoring in the legal profession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world of the new attorney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Giving and receiving feedback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 issues faced by less experienced practitioners, including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ethics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benefits of being a mentor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more.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961E-CE49-4081-90B9-EB72F45958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44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Just because you pass a test, doesn’t mean you understand real-life repercussions.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Mentoring is the thing that</a:t>
            </a:r>
            <a:r>
              <a:rPr lang="en-US" baseline="0" dirty="0" smtClean="0"/>
              <a:t> bridges that gap.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Many folks who are getting ready to graduate, or have just started their first legal job are clueless – these are the things that they either never learned about in law school or are encountering now for the first time.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Some folks are lucky to have a large firm with partners and experienced associates to help them; others do not have those luxuries.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training will help set you up to help them successfully navigate this unchartered territory.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961E-CE49-4081-90B9-EB72F45958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6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minutes for someone – a special guest, long-time member, Inn</a:t>
            </a:r>
            <a:r>
              <a:rPr lang="en-US" baseline="0" dirty="0" smtClean="0"/>
              <a:t> president, etc. – to share a story of one of their mentors and a difference that it made in their life/career.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Keep it short and inspirational!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961E-CE49-4081-90B9-EB72F45958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78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Mentoring is a classic example of paying it forward.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providing direction and support in career development, you are helping to improve career satisfaction and, therefore, bolster the profession.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Mentoring is a time honored legal tradition and a cornerstone of the American Inns of Court.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AIC’s Professional Creed states a goal of upholding "the highest standards of excellence in professionalism, ethics, civility, and legal skills" and attaining "the highest level of knowledge and skills" in every members' practice area.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Mentoring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…cultivates professional distinction.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…fosters excellence in professionalism, ethics, civility, and legal skills.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…assists members in developing high standards of professionalism.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…leads to internalized principles of appropriate behavior consistent with the legal professions' core values.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961E-CE49-4081-90B9-EB72F45958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10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of the keys to being a successful mentor is how to relay information that someone doesn’t</a:t>
            </a:r>
            <a:r>
              <a:rPr lang="en-US" baseline="0" dirty="0" smtClean="0"/>
              <a:t> expect or want to hear.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It’s hard for everyone to hear how they didn’t do well or that they should do something differently.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if you have some tools, tips and techniques to help you understand your audience and how to communicate in an effective way with them, you will set yourself up for success.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Let’s start by talking about what the world looks like for today’s new attorneys.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961E-CE49-4081-90B9-EB72F45958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1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[Group discussion]</a:t>
            </a:r>
          </a:p>
          <a:p>
            <a:endParaRPr lang="en-US" dirty="0" smtClean="0"/>
          </a:p>
          <a:p>
            <a:r>
              <a:rPr lang="en-US" dirty="0" smtClean="0"/>
              <a:t>How have</a:t>
            </a:r>
            <a:r>
              <a:rPr lang="en-US" baseline="0" dirty="0" smtClean="0"/>
              <a:t> things changed since you graduated from law school?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Societal changes</a:t>
            </a:r>
          </a:p>
          <a:p>
            <a:r>
              <a:rPr lang="en-US" baseline="0" dirty="0" smtClean="0"/>
              <a:t>Gender issues</a:t>
            </a:r>
          </a:p>
          <a:p>
            <a:r>
              <a:rPr lang="en-US" baseline="0" dirty="0" smtClean="0"/>
              <a:t>Racial issues</a:t>
            </a:r>
          </a:p>
          <a:p>
            <a:r>
              <a:rPr lang="en-US" baseline="0" dirty="0" smtClean="0"/>
              <a:t>Technology</a:t>
            </a:r>
          </a:p>
          <a:p>
            <a:r>
              <a:rPr lang="en-US" baseline="0" dirty="0" smtClean="0"/>
              <a:t>Job security – finding jobs</a:t>
            </a:r>
          </a:p>
          <a:p>
            <a:r>
              <a:rPr lang="en-US" baseline="0" dirty="0" smtClean="0"/>
              <a:t>Financial pressures – law school debt, loans</a:t>
            </a:r>
          </a:p>
          <a:p>
            <a:r>
              <a:rPr lang="en-US" baseline="0" dirty="0" smtClean="0"/>
              <a:t>Politics</a:t>
            </a:r>
          </a:p>
          <a:p>
            <a:r>
              <a:rPr lang="en-US" baseline="0" dirty="0" smtClean="0"/>
              <a:t>Judiciary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Let’s review some generational differences – these points are generalizations, but they are still helpful when understanding how best to communicate with folks in your legal sphere.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961E-CE49-4081-90B9-EB72F45958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75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Baby Boomers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Emphasize learning by doing "I had to figure it out on my own...you figure it out yourself!“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This is where you find the majority</a:t>
            </a:r>
            <a:r>
              <a:rPr lang="en-US" baseline="0" dirty="0" smtClean="0"/>
              <a:t> of your partners and more senior attorneys…also the biggest pool of mentors!</a:t>
            </a:r>
            <a:endParaRPr lang="en-US" dirty="0" smtClean="0"/>
          </a:p>
          <a:p>
            <a:r>
              <a:rPr lang="en-US" b="1" dirty="0" smtClean="0"/>
              <a:t>Generation X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Thrive on sure paths and within defined structures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Prefer individualized approaches to advancement, not institutionalized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Not big question askers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These</a:t>
            </a:r>
            <a:r>
              <a:rPr lang="en-US" baseline="0" dirty="0" smtClean="0"/>
              <a:t> are a lot of our junior partners and senior associates</a:t>
            </a:r>
            <a:endParaRPr lang="en-US" dirty="0" smtClean="0"/>
          </a:p>
          <a:p>
            <a:r>
              <a:rPr lang="en-US" b="1" dirty="0" smtClean="0"/>
              <a:t>Gen</a:t>
            </a:r>
            <a:r>
              <a:rPr lang="en-US" b="1" baseline="0" dirty="0" smtClean="0"/>
              <a:t> Y or </a:t>
            </a:r>
            <a:r>
              <a:rPr lang="en-US" b="1" dirty="0" smtClean="0"/>
              <a:t>Millennials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This is a generation of lawyers born between 1980 and 2000 – comprise about 20% of lawyers and 33% of the general workforce</a:t>
            </a:r>
            <a:endParaRPr lang="en-US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These are the majority of attorneys who need mentoring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Need feedback on work product and need it often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Thrive on open learning and communication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Appreciate and expect transparency - seek knowledge of what is needed for success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Important for them to be recognized (the "everyone gets a trophy" generation!)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Can be shocked or unpleasantly surprised by criticism and expect apologies when they feel they're wronged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961E-CE49-4081-90B9-EB72F45958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354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C Title Slide 1a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200400"/>
            <a:ext cx="82296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143000"/>
            <a:ext cx="4114458" cy="131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8886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C Title Slide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3200"/>
            <a:ext cx="7924800" cy="1401762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6325129"/>
            <a:ext cx="5410200" cy="262438"/>
          </a:xfrm>
          <a:prstGeom prst="rect">
            <a:avLst/>
          </a:prstGeom>
        </p:spPr>
        <p:txBody>
          <a:bodyPr/>
          <a:lstStyle>
            <a:lvl1pPr>
              <a:defRPr sz="105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 smtClean="0"/>
              <a:t>FOSTERING EXCELLENCE IN PROFESSIONALISM, ETHICS, CIVILITY AND LEGAL SKILLS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25825"/>
            <a:ext cx="609600" cy="261742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fld id="{AB148B37-049D-428F-AE40-3D47B31A33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20858"/>
            <a:ext cx="1905000" cy="608542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447800"/>
            <a:ext cx="9144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89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IC Title Slide 2a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1470025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143000"/>
            <a:ext cx="4114458" cy="131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74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C Title Slide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6325129"/>
            <a:ext cx="5410200" cy="262438"/>
          </a:xfrm>
          <a:prstGeom prst="rect">
            <a:avLst/>
          </a:prstGeom>
        </p:spPr>
        <p:txBody>
          <a:bodyPr/>
          <a:lstStyle>
            <a:lvl1pPr>
              <a:defRPr sz="105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 smtClean="0"/>
              <a:t>FOSTERING EXCELLENCE IN PROFESSIONALISM, ETHICS, CIVILITY AND LEGAL SKILLS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25825"/>
            <a:ext cx="609600" cy="261742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fld id="{AB148B37-049D-428F-AE40-3D47B31A33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20858"/>
            <a:ext cx="1905000" cy="608542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447800"/>
            <a:ext cx="9144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684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IC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962400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6325129"/>
            <a:ext cx="5410200" cy="262438"/>
          </a:xfrm>
          <a:prstGeom prst="rect">
            <a:avLst/>
          </a:prstGeom>
        </p:spPr>
        <p:txBody>
          <a:bodyPr/>
          <a:lstStyle>
            <a:lvl1pPr>
              <a:defRPr sz="105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 smtClean="0"/>
              <a:t>FOSTERING EXCELLENCE IN PROFESSIONALISM, ETHICS, CIVILITY AND LEGAL SKILLS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25825"/>
            <a:ext cx="609600" cy="261742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fld id="{AB148B37-049D-428F-AE40-3D47B31A33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20858"/>
            <a:ext cx="1905000" cy="608542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447800"/>
            <a:ext cx="9144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2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IC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91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91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447800"/>
            <a:ext cx="9144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6325129"/>
            <a:ext cx="5410200" cy="262438"/>
          </a:xfrm>
          <a:prstGeom prst="rect">
            <a:avLst/>
          </a:prstGeom>
        </p:spPr>
        <p:txBody>
          <a:bodyPr/>
          <a:lstStyle>
            <a:lvl1pPr>
              <a:defRPr sz="105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 smtClean="0"/>
              <a:t>FOSTERING EXCELLENCE IN PROFESSIONALISM, ETHICS, CIVILITY AND LEGAL SKILLS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25825"/>
            <a:ext cx="609600" cy="261742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fld id="{AB148B37-049D-428F-AE40-3D47B31A33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20858"/>
            <a:ext cx="1905000" cy="60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738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C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447800"/>
            <a:ext cx="9144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6325129"/>
            <a:ext cx="5410200" cy="262438"/>
          </a:xfrm>
          <a:prstGeom prst="rect">
            <a:avLst/>
          </a:prstGeom>
        </p:spPr>
        <p:txBody>
          <a:bodyPr/>
          <a:lstStyle>
            <a:lvl1pPr>
              <a:defRPr sz="105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 smtClean="0"/>
              <a:t>FOSTERING EXCELLENCE IN PROFESSIONALISM, ETHICS, CIVILITY AND LEGAL SKILLS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25825"/>
            <a:ext cx="609600" cy="261742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fld id="{AB148B37-049D-428F-AE40-3D47B31A33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20858"/>
            <a:ext cx="1905000" cy="60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40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95800"/>
            <a:ext cx="5486400" cy="566738"/>
          </a:xfrm>
        </p:spPr>
        <p:txBody>
          <a:bodyPr anchor="t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09600"/>
            <a:ext cx="5486400" cy="3733800"/>
          </a:xfrm>
        </p:spPr>
        <p:txBody>
          <a:bodyPr/>
          <a:lstStyle>
            <a:lvl1pPr marL="0" indent="0" algn="ctr">
              <a:buNone/>
              <a:defRPr sz="3200">
                <a:latin typeface="Trebuchet MS" panose="020B0603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62538"/>
            <a:ext cx="5486400" cy="6524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6325129"/>
            <a:ext cx="5410200" cy="262438"/>
          </a:xfrm>
          <a:prstGeom prst="rect">
            <a:avLst/>
          </a:prstGeom>
        </p:spPr>
        <p:txBody>
          <a:bodyPr/>
          <a:lstStyle>
            <a:lvl1pPr>
              <a:defRPr sz="105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 smtClean="0"/>
              <a:t>FOSTERING EXCELLENCE IN PROFESSIONALISM, ETHICS, CIVILITY AND LEGAL SKILLS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25825"/>
            <a:ext cx="609600" cy="261742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fld id="{AB148B37-049D-428F-AE40-3D47B31A33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20858"/>
            <a:ext cx="1905000" cy="60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81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45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8" r:id="rId2"/>
    <p:sldLayoutId id="2147483649" r:id="rId3"/>
    <p:sldLayoutId id="2147483659" r:id="rId4"/>
    <p:sldLayoutId id="2147483650" r:id="rId5"/>
    <p:sldLayoutId id="2147483652" r:id="rId6"/>
    <p:sldLayoutId id="2147483654" r:id="rId7"/>
    <p:sldLayoutId id="2147483657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0574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/>
              <a:t>Train-the-Trainers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76600"/>
            <a:ext cx="67056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Mentoring Training focused on Excellence and Professionalism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smtClean="0"/>
              <a:t>the Law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298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Feedback: Giving It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600200"/>
            <a:ext cx="3657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 empathetic</a:t>
            </a:r>
          </a:p>
          <a:p>
            <a:r>
              <a:rPr lang="en-US" dirty="0" smtClean="0"/>
              <a:t>Timely</a:t>
            </a:r>
          </a:p>
          <a:p>
            <a:r>
              <a:rPr lang="en-US" dirty="0" smtClean="0"/>
              <a:t>Constructive</a:t>
            </a:r>
          </a:p>
          <a:p>
            <a:r>
              <a:rPr lang="en-US" dirty="0" smtClean="0"/>
              <a:t>Face-to-Face</a:t>
            </a:r>
          </a:p>
          <a:p>
            <a:r>
              <a:rPr lang="en-US" dirty="0" smtClean="0"/>
              <a:t>Tie to performance</a:t>
            </a:r>
          </a:p>
          <a:p>
            <a:r>
              <a:rPr lang="en-US" dirty="0" smtClean="0"/>
              <a:t>Tone matters</a:t>
            </a:r>
          </a:p>
          <a:p>
            <a:r>
              <a:rPr lang="en-US" dirty="0" smtClean="0"/>
              <a:t>Avoid labels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Image result for mouth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97" y="1752600"/>
            <a:ext cx="4419203" cy="353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54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Feedback: Receiving It</a:t>
            </a:r>
            <a:endParaRPr lang="en-US" b="1" dirty="0"/>
          </a:p>
        </p:txBody>
      </p:sp>
      <p:pic>
        <p:nvPicPr>
          <p:cNvPr id="2050" name="Picture 2" descr="Image result for liste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078" y="1524000"/>
            <a:ext cx="5255122" cy="411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Don’t take it personally</a:t>
            </a:r>
          </a:p>
          <a:p>
            <a:r>
              <a:rPr lang="en-US" dirty="0" smtClean="0"/>
              <a:t>Be open</a:t>
            </a:r>
          </a:p>
          <a:p>
            <a:r>
              <a:rPr lang="en-US" dirty="0" smtClean="0"/>
              <a:t>Change is good.</a:t>
            </a:r>
          </a:p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097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Common Issues</a:t>
            </a:r>
            <a:endParaRPr lang="en-US" b="1" dirty="0"/>
          </a:p>
        </p:txBody>
      </p:sp>
      <p:pic>
        <p:nvPicPr>
          <p:cNvPr id="5122" name="Picture 2" descr="Brenda Bence » Blog Archive » Powerful Question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13" y="1447800"/>
            <a:ext cx="5822987" cy="407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864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Ethical Tripwires &amp; Pitfalls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467600" cy="4191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Misleading advertising</a:t>
            </a:r>
          </a:p>
          <a:p>
            <a:r>
              <a:rPr lang="en-US" dirty="0" smtClean="0"/>
              <a:t>Candor towards the tribunal</a:t>
            </a:r>
          </a:p>
          <a:p>
            <a:r>
              <a:rPr lang="en-US" dirty="0" smtClean="0"/>
              <a:t>Confidentiality</a:t>
            </a:r>
          </a:p>
          <a:p>
            <a:r>
              <a:rPr lang="en-US" dirty="0" smtClean="0"/>
              <a:t>Competence</a:t>
            </a:r>
          </a:p>
          <a:p>
            <a:r>
              <a:rPr lang="en-US" dirty="0" smtClean="0"/>
              <a:t>Responsibilities of a subordinate lawyer</a:t>
            </a:r>
          </a:p>
          <a:p>
            <a:r>
              <a:rPr lang="en-US" dirty="0" smtClean="0"/>
              <a:t>Conflicts of interest</a:t>
            </a:r>
          </a:p>
          <a:p>
            <a:r>
              <a:rPr lang="en-US" dirty="0" smtClean="0"/>
              <a:t>Bad behavior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473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Other</a:t>
            </a:r>
            <a:r>
              <a:rPr lang="en-US" dirty="0" smtClean="0"/>
              <a:t> </a:t>
            </a:r>
            <a:r>
              <a:rPr lang="en-US" b="1" dirty="0" smtClean="0"/>
              <a:t>Themes</a:t>
            </a:r>
            <a:endParaRPr lang="en-US" b="1" dirty="0"/>
          </a:p>
        </p:txBody>
      </p:sp>
      <p:pic>
        <p:nvPicPr>
          <p:cNvPr id="6146" name="Picture 2" descr="Quilt Taffy: Day 7 -- Dots on Dot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443" y="1509930"/>
            <a:ext cx="4541757" cy="412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142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Mentoring Program Effective Practices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6705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 inclusive</a:t>
            </a:r>
            <a:endParaRPr lang="en-US" dirty="0"/>
          </a:p>
          <a:p>
            <a:r>
              <a:rPr lang="en-US" dirty="0" smtClean="0"/>
              <a:t>Identify a champion</a:t>
            </a:r>
            <a:endParaRPr lang="en-US" dirty="0"/>
          </a:p>
          <a:p>
            <a:r>
              <a:rPr lang="en-US" dirty="0" smtClean="0"/>
              <a:t>Have a structure </a:t>
            </a:r>
            <a:r>
              <a:rPr lang="en-US" dirty="0"/>
              <a:t>and measurable </a:t>
            </a:r>
            <a:r>
              <a:rPr lang="en-US" dirty="0" smtClean="0"/>
              <a:t>goals</a:t>
            </a:r>
            <a:endParaRPr lang="en-US" dirty="0"/>
          </a:p>
          <a:p>
            <a:r>
              <a:rPr lang="en-US" dirty="0" smtClean="0"/>
              <a:t>Mix it up!</a:t>
            </a:r>
          </a:p>
          <a:p>
            <a:r>
              <a:rPr lang="en-US" dirty="0" smtClean="0"/>
              <a:t>Shared interests</a:t>
            </a:r>
            <a:endParaRPr lang="en-US" dirty="0"/>
          </a:p>
          <a:p>
            <a:r>
              <a:rPr lang="en-US" dirty="0" smtClean="0"/>
              <a:t>Participate in pairing</a:t>
            </a:r>
            <a:endParaRPr lang="en-US" dirty="0"/>
          </a:p>
          <a:p>
            <a:r>
              <a:rPr lang="en-US" dirty="0"/>
              <a:t>Recognize </a:t>
            </a:r>
            <a:r>
              <a:rPr lang="en-US" dirty="0" smtClean="0"/>
              <a:t>mentors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053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Mentor Moment</a:t>
            </a:r>
            <a:endParaRPr lang="en-US" b="1" dirty="0"/>
          </a:p>
        </p:txBody>
      </p:sp>
      <p:pic>
        <p:nvPicPr>
          <p:cNvPr id="8196" name="Picture 4" descr="dr seuss, quote, memories - image #546723 on Favim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417638"/>
            <a:ext cx="4319587" cy="43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489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What’s In It For You?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3962400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For the Profession:</a:t>
            </a:r>
          </a:p>
          <a:p>
            <a:r>
              <a:rPr lang="en-US" dirty="0" smtClean="0"/>
              <a:t>Values &amp; Standards</a:t>
            </a:r>
          </a:p>
          <a:p>
            <a:r>
              <a:rPr lang="en-US" dirty="0" smtClean="0"/>
              <a:t>Ethical </a:t>
            </a:r>
            <a:r>
              <a:rPr lang="en-US" dirty="0" smtClean="0"/>
              <a:t>a</a:t>
            </a:r>
            <a:r>
              <a:rPr lang="en-US" dirty="0" smtClean="0"/>
              <a:t>wareness</a:t>
            </a:r>
            <a:endParaRPr lang="en-US" dirty="0" smtClean="0"/>
          </a:p>
          <a:p>
            <a:r>
              <a:rPr lang="en-US" dirty="0" smtClean="0"/>
              <a:t>Skill-building</a:t>
            </a:r>
            <a:endParaRPr lang="en-US" dirty="0" smtClean="0"/>
          </a:p>
          <a:p>
            <a:r>
              <a:rPr lang="en-US" dirty="0" smtClean="0"/>
              <a:t>Involvement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1676400"/>
            <a:ext cx="43434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rebuchet MS" panose="020B0603020202020204" pitchFamily="34" charset="0"/>
              </a:rPr>
              <a:t>For the individual: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B050"/>
                </a:solidFill>
                <a:latin typeface="Trebuchet MS" panose="020B0603020202020204" pitchFamily="34" charset="0"/>
              </a:rPr>
              <a:t>Skill-building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B050"/>
                </a:solidFill>
                <a:latin typeface="Trebuchet MS" panose="020B0603020202020204" pitchFamily="34" charset="0"/>
              </a:rPr>
              <a:t>Increase self-worth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B050"/>
                </a:solidFill>
                <a:latin typeface="Trebuchet MS" panose="020B0603020202020204" pitchFamily="34" charset="0"/>
              </a:rPr>
              <a:t>Re-energize your career</a:t>
            </a:r>
          </a:p>
          <a:p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319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ank You To Everyone Who Has Read This Blog - Value Investing ..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76971"/>
            <a:ext cx="5486400" cy="423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950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You’re awesome!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1026" name="Picture 2" descr="Image result for awes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656849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434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We’ll Cover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importance of mentoring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world of the new </a:t>
            </a:r>
            <a:r>
              <a:rPr lang="en-US" dirty="0" smtClean="0"/>
              <a:t>attorney</a:t>
            </a:r>
          </a:p>
          <a:p>
            <a:r>
              <a:rPr lang="en-US" dirty="0" smtClean="0"/>
              <a:t>Feedback</a:t>
            </a:r>
          </a:p>
          <a:p>
            <a:r>
              <a:rPr lang="en-US" dirty="0" smtClean="0"/>
              <a:t>Common issues </a:t>
            </a:r>
          </a:p>
          <a:p>
            <a:r>
              <a:rPr lang="en-US" dirty="0" smtClean="0"/>
              <a:t>What’s </a:t>
            </a:r>
            <a:r>
              <a:rPr lang="en-US" dirty="0"/>
              <a:t>in it for you</a:t>
            </a:r>
            <a:r>
              <a:rPr lang="en-US" dirty="0" smtClean="0"/>
              <a:t>?</a:t>
            </a:r>
          </a:p>
          <a:p>
            <a:r>
              <a:rPr lang="en-US" dirty="0" smtClean="0"/>
              <a:t>And more!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673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Bridging the Gap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What </a:t>
            </a:r>
            <a:r>
              <a:rPr lang="en-US" dirty="0"/>
              <a:t>it means to be an Attorney</a:t>
            </a:r>
          </a:p>
          <a:p>
            <a:r>
              <a:rPr lang="en-US" dirty="0"/>
              <a:t>General Legal Procedures</a:t>
            </a:r>
          </a:p>
          <a:p>
            <a:r>
              <a:rPr lang="en-US" dirty="0"/>
              <a:t>Ethical Problems</a:t>
            </a:r>
          </a:p>
          <a:p>
            <a:r>
              <a:rPr lang="en-US" dirty="0" smtClean="0"/>
              <a:t>Legal </a:t>
            </a:r>
            <a:r>
              <a:rPr lang="en-US" dirty="0"/>
              <a:t>Analysis and </a:t>
            </a:r>
            <a:r>
              <a:rPr lang="en-US" dirty="0" smtClean="0"/>
              <a:t>Reasoning</a:t>
            </a:r>
          </a:p>
          <a:p>
            <a:r>
              <a:rPr lang="en-US" dirty="0" smtClean="0"/>
              <a:t>Legal </a:t>
            </a:r>
            <a:r>
              <a:rPr lang="en-US" dirty="0"/>
              <a:t>Research and Writing</a:t>
            </a:r>
          </a:p>
          <a:p>
            <a:r>
              <a:rPr lang="en-US" dirty="0"/>
              <a:t>Client Relations</a:t>
            </a:r>
          </a:p>
          <a:p>
            <a:r>
              <a:rPr lang="en-US" dirty="0"/>
              <a:t>Litigation</a:t>
            </a:r>
          </a:p>
          <a:p>
            <a:r>
              <a:rPr lang="en-US" dirty="0"/>
              <a:t>Alternative Dispute Resolution ("ADR") and Negotiation</a:t>
            </a:r>
          </a:p>
          <a:p>
            <a:r>
              <a:rPr lang="en-US" dirty="0"/>
              <a:t>Organization and Management of Legal Work</a:t>
            </a:r>
          </a:p>
          <a:p>
            <a:r>
              <a:rPr lang="en-US" dirty="0"/>
              <a:t>Work/Life Balance and Career Planning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668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Mentor Moment</a:t>
            </a:r>
            <a:endParaRPr lang="en-US" b="1" dirty="0"/>
          </a:p>
        </p:txBody>
      </p:sp>
      <p:pic>
        <p:nvPicPr>
          <p:cNvPr id="8196" name="Picture 4" descr="dr seuss, quote, memories - image #546723 on Favim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1417639"/>
            <a:ext cx="4221162" cy="422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231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mentoring?</a:t>
            </a:r>
            <a:endParaRPr lang="en-US" b="1" dirty="0"/>
          </a:p>
        </p:txBody>
      </p:sp>
      <p:pic>
        <p:nvPicPr>
          <p:cNvPr id="1026" name="Picture 2" descr="Mentoring: Something to Celebrat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77" y="1371600"/>
            <a:ext cx="7336645" cy="452596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303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Managing Emotional Reactions to Criticism</a:t>
            </a:r>
            <a:endParaRPr lang="en-US" b="1" dirty="0"/>
          </a:p>
        </p:txBody>
      </p:sp>
      <p:pic>
        <p:nvPicPr>
          <p:cNvPr id="2050" name="Picture 2" descr="How to Take Criticism Without Having an Emotional Meltdown - SETH ROSE ..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23060"/>
            <a:ext cx="5410200" cy="421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46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World of the New Attorney</a:t>
            </a:r>
            <a:endParaRPr lang="en-US" b="1" dirty="0"/>
          </a:p>
        </p:txBody>
      </p:sp>
      <p:pic>
        <p:nvPicPr>
          <p:cNvPr id="3076" name="Picture 4" descr="BABIES: BABY LAWY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3276600" cy="414643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111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Generational Differences</a:t>
            </a:r>
            <a:endParaRPr lang="en-US" b="1" dirty="0"/>
          </a:p>
        </p:txBody>
      </p:sp>
      <p:pic>
        <p:nvPicPr>
          <p:cNvPr id="4098" name="Picture 2" descr="... norms of the four generations currently working together in today 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6553200" cy="436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999276"/>
      </p:ext>
    </p:extLst>
  </p:cSld>
  <p:clrMapOvr>
    <a:masterClrMapping/>
  </p:clrMapOvr>
</p:sld>
</file>

<file path=ppt/theme/theme1.xml><?xml version="1.0" encoding="utf-8"?>
<a:theme xmlns:a="http://schemas.openxmlformats.org/drawingml/2006/main" name="AIC_PowerPoin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AIC_PowerPoint_Template</Template>
  <TotalTime>11</TotalTime>
  <Words>2249</Words>
  <Application>Microsoft Office PowerPoint</Application>
  <PresentationFormat>On-screen Show (4:3)</PresentationFormat>
  <Paragraphs>301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AIC_PowerPoint_Template</vt:lpstr>
      <vt:lpstr>Train-the-Trainers:</vt:lpstr>
      <vt:lpstr>You’re awesome!</vt:lpstr>
      <vt:lpstr>What We’ll Cover</vt:lpstr>
      <vt:lpstr>Bridging the Gap</vt:lpstr>
      <vt:lpstr>Mentor Moment</vt:lpstr>
      <vt:lpstr>Why mentoring?</vt:lpstr>
      <vt:lpstr>Managing Emotional Reactions to Criticism</vt:lpstr>
      <vt:lpstr>The World of the New Attorney</vt:lpstr>
      <vt:lpstr>Generational Differences</vt:lpstr>
      <vt:lpstr>Feedback: Giving It</vt:lpstr>
      <vt:lpstr>Feedback: Receiving It</vt:lpstr>
      <vt:lpstr>Common Issues</vt:lpstr>
      <vt:lpstr>Ethical Tripwires &amp; Pitfalls</vt:lpstr>
      <vt:lpstr>Other Themes</vt:lpstr>
      <vt:lpstr>Mentoring Program Effective Practices</vt:lpstr>
      <vt:lpstr>Mentor Moment</vt:lpstr>
      <vt:lpstr>What’s In It For You?</vt:lpstr>
      <vt:lpstr>PowerPoint Presentation</vt:lpstr>
    </vt:vector>
  </TitlesOfParts>
  <Company>American Inns of Court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Libby Bingham, CAE</dc:creator>
  <cp:lastModifiedBy>Libby Bingham, CAE</cp:lastModifiedBy>
  <cp:revision>2</cp:revision>
  <dcterms:created xsi:type="dcterms:W3CDTF">2016-11-18T20:01:34Z</dcterms:created>
  <dcterms:modified xsi:type="dcterms:W3CDTF">2016-11-18T20:12:56Z</dcterms:modified>
</cp:coreProperties>
</file>