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1"/>
  </p:notesMasterIdLst>
  <p:sldIdLst>
    <p:sldId id="256" r:id="rId2"/>
    <p:sldId id="258" r:id="rId3"/>
    <p:sldId id="260" r:id="rId4"/>
    <p:sldId id="261" r:id="rId5"/>
    <p:sldId id="282" r:id="rId6"/>
    <p:sldId id="281" r:id="rId7"/>
    <p:sldId id="262" r:id="rId8"/>
    <p:sldId id="279" r:id="rId9"/>
    <p:sldId id="271" r:id="rId1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C0000"/>
    <a:srgbClr val="C1B991"/>
    <a:srgbClr val="8A0000"/>
    <a:srgbClr val="F7B309"/>
    <a:srgbClr val="DAB632"/>
    <a:srgbClr val="D0A6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15294" autoAdjust="0"/>
    <p:restoredTop sz="77520" autoAdjust="0"/>
  </p:normalViewPr>
  <p:slideViewPr>
    <p:cSldViewPr>
      <p:cViewPr>
        <p:scale>
          <a:sx n="100" d="100"/>
          <a:sy n="100" d="100"/>
        </p:scale>
        <p:origin x="-1236" y="-72"/>
      </p:cViewPr>
      <p:guideLst>
        <p:guide orient="horz" pos="2160"/>
        <p:guide pos="2880"/>
      </p:guideLst>
    </p:cSldViewPr>
  </p:slideViewPr>
  <p:notesTextViewPr>
    <p:cViewPr>
      <p:scale>
        <a:sx n="66" d="100"/>
        <a:sy n="66" d="100"/>
      </p:scale>
      <p:origin x="0" y="0"/>
    </p:cViewPr>
  </p:notesTextViewPr>
  <p:sorterViewPr>
    <p:cViewPr>
      <p:scale>
        <a:sx n="100" d="100"/>
        <a:sy n="100" d="100"/>
      </p:scale>
      <p:origin x="0" y="0"/>
    </p:cViewPr>
  </p:sorterViewPr>
  <p:notesViewPr>
    <p:cSldViewPr>
      <p:cViewPr varScale="1">
        <p:scale>
          <a:sx n="83" d="100"/>
          <a:sy n="83" d="100"/>
        </p:scale>
        <p:origin x="-199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178C4EB-861C-42D4-8E33-DCDF41DD5EB9}" type="datetimeFigureOut">
              <a:rPr lang="en-US"/>
              <a:pPr>
                <a:defRPr/>
              </a:pPr>
              <a:t>11/4/2013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A05CD22-92E6-47A0-B7CE-15D9CFA3C29E}" type="slidenum">
              <a:rPr lang="en-US"/>
              <a:pPr>
                <a:defRPr/>
              </a:pPr>
              <a:t>‹#›</a:t>
            </a:fld>
            <a:endParaRPr lang="en-US" dirty="0"/>
          </a:p>
        </p:txBody>
      </p:sp>
    </p:spTree>
    <p:extLst>
      <p:ext uri="{BB962C8B-B14F-4D97-AF65-F5344CB8AC3E}">
        <p14:creationId xmlns:p14="http://schemas.microsoft.com/office/powerpoint/2010/main" val="20539729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z="1100" dirty="0" smtClean="0"/>
          </a:p>
          <a:p>
            <a:pPr eaLnBrk="1" hangingPunct="1">
              <a:spcBef>
                <a:spcPct val="0"/>
              </a:spcBef>
            </a:pPr>
            <a:endParaRPr lang="en-US" sz="1100" dirty="0" smtClean="0"/>
          </a:p>
          <a:p>
            <a:pPr eaLnBrk="1" hangingPunct="1">
              <a:spcBef>
                <a:spcPct val="0"/>
              </a:spcBef>
            </a:pPr>
            <a:endParaRPr lang="en-US" sz="1100"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307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CA90521-7AAA-4A72-96EF-7EF4D58AB750}" type="slidenum">
              <a:rPr lang="en-US"/>
              <a:pPr fontAlgn="base">
                <a:spcBef>
                  <a:spcPct val="0"/>
                </a:spcBef>
                <a:spcAft>
                  <a:spcPct val="0"/>
                </a:spcAft>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a:p>
            <a:pPr lvl="1" eaLnBrk="1" hangingPunct="1">
              <a:spcBef>
                <a:spcPct val="0"/>
              </a:spcBef>
            </a:pPr>
            <a:r>
              <a:rPr lang="en-US" dirty="0" smtClean="0"/>
              <a:t>-</a:t>
            </a:r>
          </a:p>
        </p:txBody>
      </p:sp>
      <p:sp>
        <p:nvSpPr>
          <p:cNvPr id="327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99B14F5-3237-4373-ABA3-5184AF778EE0}" type="slidenum">
              <a:rPr lang="en-US"/>
              <a:pPr fontAlgn="base">
                <a:spcBef>
                  <a:spcPct val="0"/>
                </a:spcBef>
                <a:spcAft>
                  <a:spcPct val="0"/>
                </a:spcAft>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400" dirty="0" smtClean="0"/>
              <a:t>Mentoring was added </a:t>
            </a:r>
            <a:r>
              <a:rPr lang="en-US" dirty="0" smtClean="0"/>
              <a:t>as an activity to satisfy the professional responsibility CLE credit  because mentoring</a:t>
            </a:r>
            <a:r>
              <a:rPr lang="en-US" baseline="0" dirty="0" smtClean="0"/>
              <a:t>  </a:t>
            </a:r>
            <a:r>
              <a:rPr lang="en-US" dirty="0" smtClean="0"/>
              <a:t>strengthens  the integrity, civility and professionalism of the legal community.</a:t>
            </a:r>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One</a:t>
            </a:r>
            <a:r>
              <a:rPr lang="en-US" baseline="0" dirty="0" smtClean="0"/>
              <a:t> of the key goals of the American Inns of Court is to foster a mentoring relationship</a:t>
            </a:r>
            <a:r>
              <a:rPr lang="en-US" dirty="0" smtClean="0"/>
              <a:t> between newer lawyers and law students and experienced members of the bar.</a:t>
            </a:r>
          </a:p>
        </p:txBody>
      </p:sp>
      <p:sp>
        <p:nvSpPr>
          <p:cNvPr id="337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3DD57E5-EF93-4519-9EB7-48E1023A99AA}" type="slidenum">
              <a:rPr lang="en-US">
                <a:solidFill>
                  <a:srgbClr val="000000"/>
                </a:solidFill>
              </a:rPr>
              <a:pPr fontAlgn="base">
                <a:spcBef>
                  <a:spcPct val="0"/>
                </a:spcBef>
                <a:spcAft>
                  <a:spcPct val="0"/>
                </a:spcAft>
                <a:defRPr/>
              </a:pPr>
              <a:t>3</a:t>
            </a:fld>
            <a:endParaRPr 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100" dirty="0" smtClean="0"/>
              <a:t>The ideal mentoring relationship facilitates the mutual exchange of valuable information and insight into the practice of law. </a:t>
            </a:r>
          </a:p>
          <a:p>
            <a:pPr eaLnBrk="1" hangingPunct="1">
              <a:spcBef>
                <a:spcPct val="0"/>
              </a:spcBef>
            </a:pPr>
            <a:endParaRPr lang="en-US" sz="1100" dirty="0" smtClean="0"/>
          </a:p>
          <a:p>
            <a:pPr eaLnBrk="1" hangingPunct="1">
              <a:spcBef>
                <a:spcPct val="0"/>
              </a:spcBef>
            </a:pPr>
            <a:r>
              <a:rPr lang="en-US" sz="1100" dirty="0" smtClean="0"/>
              <a:t> </a:t>
            </a:r>
          </a:p>
          <a:p>
            <a:pPr eaLnBrk="1" hangingPunct="1">
              <a:spcBef>
                <a:spcPct val="0"/>
              </a:spcBef>
            </a:pPr>
            <a:endParaRPr lang="en-US" sz="1100" dirty="0" smtClean="0"/>
          </a:p>
          <a:p>
            <a:pPr eaLnBrk="1" hangingPunct="1">
              <a:spcBef>
                <a:spcPct val="0"/>
              </a:spcBef>
            </a:pPr>
            <a:endParaRPr lang="en-US" sz="1100" dirty="0" smtClean="0"/>
          </a:p>
          <a:p>
            <a:pPr eaLnBrk="1" hangingPunct="1">
              <a:spcBef>
                <a:spcPct val="0"/>
              </a:spcBef>
            </a:pPr>
            <a:endParaRPr lang="en-US" sz="1100" dirty="0" smtClean="0"/>
          </a:p>
          <a:p>
            <a:pPr eaLnBrk="1" hangingPunct="1">
              <a:spcBef>
                <a:spcPct val="0"/>
              </a:spcBef>
            </a:pPr>
            <a:r>
              <a:rPr lang="en-US" sz="1100" dirty="0" smtClean="0"/>
              <a:t>If it looks like one of your “Speed Mentees” could benefit from</a:t>
            </a:r>
            <a:r>
              <a:rPr lang="en-US" sz="1100" baseline="0" dirty="0" smtClean="0"/>
              <a:t> a </a:t>
            </a:r>
            <a:r>
              <a:rPr lang="en-US" sz="1100" baseline="0" smtClean="0"/>
              <a:t>more long-term relationship, feel free to reach out.</a:t>
            </a:r>
            <a:endParaRPr lang="en-US" sz="1100" dirty="0" smtClean="0"/>
          </a:p>
          <a:p>
            <a:pPr eaLnBrk="1" hangingPunct="1">
              <a:spcBef>
                <a:spcPct val="0"/>
              </a:spcBef>
            </a:pPr>
            <a:endParaRPr lang="en-US" sz="1100" dirty="0" smtClean="0"/>
          </a:p>
          <a:p>
            <a:pPr eaLnBrk="1" hangingPunct="1">
              <a:spcBef>
                <a:spcPct val="0"/>
              </a:spcBef>
            </a:pPr>
            <a:endParaRPr lang="en-US" sz="1100" dirty="0" smtClean="0"/>
          </a:p>
          <a:p>
            <a:pPr eaLnBrk="1" hangingPunct="1">
              <a:spcBef>
                <a:spcPct val="0"/>
              </a:spcBef>
            </a:pPr>
            <a:endParaRPr lang="en-US" dirty="0" smtClean="0"/>
          </a:p>
          <a:p>
            <a:pPr eaLnBrk="1" hangingPunct="1">
              <a:spcBef>
                <a:spcPct val="0"/>
              </a:spcBef>
            </a:pPr>
            <a:endParaRPr lang="en-US" dirty="0" smtClean="0"/>
          </a:p>
        </p:txBody>
      </p:sp>
      <p:sp>
        <p:nvSpPr>
          <p:cNvPr id="368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232B25C-AE6C-4CB3-BEFA-3342F6F02FF6}" type="slidenum">
              <a:rPr lang="en-US"/>
              <a:pPr fontAlgn="base">
                <a:spcBef>
                  <a:spcPct val="0"/>
                </a:spcBef>
                <a:spcAft>
                  <a:spcPct val="0"/>
                </a:spcAft>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100" dirty="0" smtClean="0"/>
              <a:t>There are strategies that you can utilize to build a strong mentoring relationships…</a:t>
            </a:r>
          </a:p>
          <a:p>
            <a:pPr eaLnBrk="1" hangingPunct="1">
              <a:spcBef>
                <a:spcPct val="0"/>
              </a:spcBef>
            </a:pPr>
            <a:endParaRPr lang="en-US" sz="1100" dirty="0" smtClean="0"/>
          </a:p>
          <a:p>
            <a:pPr marL="457200" marR="0" lvl="1" indent="0" algn="l" defTabSz="914400" rtl="0" eaLnBrk="1" fontAlgn="base" latinLnBrk="0" hangingPunct="1">
              <a:lnSpc>
                <a:spcPct val="100000"/>
              </a:lnSpc>
              <a:spcBef>
                <a:spcPct val="0"/>
              </a:spcBef>
              <a:spcAft>
                <a:spcPct val="0"/>
              </a:spcAft>
              <a:buClrTx/>
              <a:buSzTx/>
              <a:buFontTx/>
              <a:buNone/>
              <a:tabLst/>
              <a:defRPr/>
            </a:pPr>
            <a:r>
              <a:rPr lang="en-US" sz="1100" u="sng" dirty="0" smtClean="0"/>
              <a:t>Share your stories. </a:t>
            </a:r>
            <a:r>
              <a:rPr lang="en-US" sz="1100" u="none" dirty="0" smtClean="0"/>
              <a:t>Approach</a:t>
            </a:r>
            <a:r>
              <a:rPr lang="en-US" sz="1100" dirty="0" smtClean="0"/>
              <a:t> generational differences with genuine interest, not fear or negativity. </a:t>
            </a:r>
          </a:p>
          <a:p>
            <a:pPr marL="457200" marR="0" lvl="1" indent="0" algn="l" defTabSz="914400" rtl="0" eaLnBrk="1" fontAlgn="base" latinLnBrk="0" hangingPunct="1">
              <a:lnSpc>
                <a:spcPct val="100000"/>
              </a:lnSpc>
              <a:spcBef>
                <a:spcPct val="0"/>
              </a:spcBef>
              <a:spcAft>
                <a:spcPct val="0"/>
              </a:spcAft>
              <a:buClrTx/>
              <a:buSzTx/>
              <a:buFontTx/>
              <a:buNone/>
              <a:tabLst/>
              <a:defRPr/>
            </a:pPr>
            <a:endParaRPr lang="en-US" sz="1100" dirty="0" smtClean="0"/>
          </a:p>
          <a:p>
            <a:pPr lvl="1" eaLnBrk="1" hangingPunct="1">
              <a:spcBef>
                <a:spcPct val="0"/>
              </a:spcBef>
            </a:pPr>
            <a:r>
              <a:rPr lang="en-US" sz="1100" u="sng" dirty="0" smtClean="0"/>
              <a:t>Learn from each other</a:t>
            </a:r>
            <a:r>
              <a:rPr lang="en-US" sz="1100" dirty="0" smtClean="0"/>
              <a:t>. A value of difference is that you can learn from each other. Exchange your ideas and skills.</a:t>
            </a:r>
          </a:p>
          <a:p>
            <a:pPr lvl="1" eaLnBrk="1" hangingPunct="1">
              <a:spcBef>
                <a:spcPct val="0"/>
              </a:spcBef>
            </a:pPr>
            <a:r>
              <a:rPr lang="en-US" sz="1100" dirty="0" smtClean="0"/>
              <a:t>  </a:t>
            </a:r>
            <a:br>
              <a:rPr lang="en-US" sz="1100" dirty="0" smtClean="0"/>
            </a:br>
            <a:r>
              <a:rPr lang="en-US" sz="1100" u="sng" dirty="0" smtClean="0"/>
              <a:t>Be mindful</a:t>
            </a:r>
            <a:r>
              <a:rPr lang="en-US" sz="1100" dirty="0" smtClean="0"/>
              <a:t> of how your assumptions influence your interactions. </a:t>
            </a:r>
          </a:p>
          <a:p>
            <a:pPr lvl="1" eaLnBrk="1" hangingPunct="1">
              <a:spcBef>
                <a:spcPct val="0"/>
              </a:spcBef>
            </a:pPr>
            <a:r>
              <a:rPr lang="en-US" sz="1100" dirty="0" smtClean="0"/>
              <a:t/>
            </a:r>
            <a:br>
              <a:rPr lang="en-US" sz="1100" dirty="0" smtClean="0"/>
            </a:br>
            <a:r>
              <a:rPr lang="en-US" sz="1100" u="sng" dirty="0" smtClean="0"/>
              <a:t>Be flexible</a:t>
            </a:r>
            <a:r>
              <a:rPr lang="en-US" sz="1100" dirty="0" smtClean="0"/>
              <a:t> as to the means of your communication.  (face-to-face, email, etc.)</a:t>
            </a:r>
          </a:p>
          <a:p>
            <a:pPr lvl="1" eaLnBrk="1" hangingPunct="1">
              <a:spcBef>
                <a:spcPct val="0"/>
              </a:spcBef>
            </a:pPr>
            <a:r>
              <a:rPr lang="en-US" sz="1100" dirty="0" smtClean="0"/>
              <a:t/>
            </a:r>
            <a:br>
              <a:rPr lang="en-US" sz="1100" dirty="0" smtClean="0"/>
            </a:br>
            <a:r>
              <a:rPr lang="en-US" sz="1100" u="sng" dirty="0" smtClean="0"/>
              <a:t>Listen</a:t>
            </a:r>
            <a:r>
              <a:rPr lang="en-US" sz="1100" dirty="0" smtClean="0"/>
              <a:t>. Listen for clear expressions of different values or outlooks than you have. Seek to understand the individual better by listening carefully to what they say (or don't say). Look for signs that you may be misunderstanding each other, whether it is a confused look, an unclear response, or an unintended reaction.</a:t>
            </a:r>
          </a:p>
          <a:p>
            <a:pPr lvl="1" eaLnBrk="1" hangingPunct="1">
              <a:spcBef>
                <a:spcPct val="0"/>
              </a:spcBef>
            </a:pPr>
            <a:endParaRPr lang="en-US" sz="1100" dirty="0" smtClean="0"/>
          </a:p>
          <a:p>
            <a:pPr lvl="1" eaLnBrk="1" hangingPunct="1">
              <a:spcBef>
                <a:spcPct val="0"/>
              </a:spcBef>
            </a:pPr>
            <a:r>
              <a:rPr lang="en-US" sz="1100" u="sng" dirty="0" smtClean="0"/>
              <a:t>Discuss</a:t>
            </a:r>
            <a:r>
              <a:rPr lang="en-US" sz="1100" dirty="0" smtClean="0"/>
              <a:t> how you want to communicate</a:t>
            </a:r>
            <a:r>
              <a:rPr lang="en-US" sz="1100" baseline="0" dirty="0" smtClean="0"/>
              <a:t> with each  other.  What strategies will be most effective for you?</a:t>
            </a:r>
            <a:r>
              <a:rPr lang="en-US" sz="1100" dirty="0" smtClean="0"/>
              <a:t/>
            </a:r>
            <a:br>
              <a:rPr lang="en-US" sz="1100" dirty="0" smtClean="0"/>
            </a:br>
            <a:r>
              <a:rPr lang="en-US" sz="1100" dirty="0" smtClean="0"/>
              <a:t/>
            </a:r>
            <a:br>
              <a:rPr lang="en-US" sz="1100" dirty="0" smtClean="0"/>
            </a:br>
            <a:r>
              <a:rPr lang="en-US" sz="1100" dirty="0" smtClean="0"/>
              <a:t/>
            </a:r>
            <a:br>
              <a:rPr lang="en-US" sz="1100" dirty="0" smtClean="0"/>
            </a:br>
            <a:endParaRPr lang="en-US" sz="1100" dirty="0" smtClean="0"/>
          </a:p>
        </p:txBody>
      </p:sp>
      <p:sp>
        <p:nvSpPr>
          <p:cNvPr id="512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91D379F-8CF9-4BFF-8849-B3CC8DE5F8AA}" type="slidenum">
              <a:rPr lang="en-US"/>
              <a:pPr fontAlgn="base">
                <a:spcBef>
                  <a:spcPct val="0"/>
                </a:spcBef>
                <a:spcAft>
                  <a:spcPct val="0"/>
                </a:spcAft>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spcBef>
                <a:spcPct val="0"/>
              </a:spcBef>
            </a:pPr>
            <a:endParaRPr lang="en-US" sz="1100" dirty="0" smtClean="0"/>
          </a:p>
        </p:txBody>
      </p:sp>
      <p:sp>
        <p:nvSpPr>
          <p:cNvPr id="399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2B8448E-3BB8-4B95-9EA7-73DF4D7C6363}" type="slidenum">
              <a:rPr lang="en-US"/>
              <a:pPr fontAlgn="base">
                <a:spcBef>
                  <a:spcPct val="0"/>
                </a:spcBef>
                <a:spcAft>
                  <a:spcPct val="0"/>
                </a:spcAft>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r>
              <a:rPr lang="en-US" b="1" i="1" u="sng" dirty="0"/>
              <a:t>JOBS</a:t>
            </a:r>
            <a:endParaRPr lang="en-US" dirty="0"/>
          </a:p>
          <a:p>
            <a:pPr lvl="0"/>
            <a:r>
              <a:rPr lang="en-US" dirty="0"/>
              <a:t>How to research jobs</a:t>
            </a:r>
          </a:p>
          <a:p>
            <a:pPr lvl="0"/>
            <a:r>
              <a:rPr lang="en-US" dirty="0"/>
              <a:t>Options: “big law” vs. boutique firms, non-firms jobs, jobs outside Chicago, etc.</a:t>
            </a:r>
          </a:p>
          <a:p>
            <a:pPr lvl="0"/>
            <a:r>
              <a:rPr lang="en-US" dirty="0"/>
              <a:t>Making the most of interviews and distinguishing yourself</a:t>
            </a:r>
          </a:p>
          <a:p>
            <a:r>
              <a:rPr lang="en-US" b="1" dirty="0"/>
              <a:t> </a:t>
            </a:r>
            <a:endParaRPr lang="en-US" dirty="0"/>
          </a:p>
          <a:p>
            <a:r>
              <a:rPr lang="en-US" b="1" i="1" u="sng" dirty="0"/>
              <a:t>NETWORKING</a:t>
            </a:r>
            <a:endParaRPr lang="en-US" dirty="0"/>
          </a:p>
          <a:p>
            <a:pPr lvl="0"/>
            <a:r>
              <a:rPr lang="en-US" dirty="0"/>
              <a:t>How and where to do it</a:t>
            </a:r>
          </a:p>
          <a:p>
            <a:pPr lvl="0"/>
            <a:r>
              <a:rPr lang="en-US" dirty="0"/>
              <a:t>Following-up with contacts</a:t>
            </a:r>
          </a:p>
          <a:p>
            <a:pPr lvl="0"/>
            <a:r>
              <a:rPr lang="en-US" dirty="0"/>
              <a:t>Making a good impression</a:t>
            </a:r>
          </a:p>
          <a:p>
            <a:r>
              <a:rPr lang="en-US" b="1" dirty="0"/>
              <a:t> </a:t>
            </a:r>
            <a:endParaRPr lang="en-US" dirty="0"/>
          </a:p>
          <a:p>
            <a:r>
              <a:rPr lang="en-US" b="1" i="1" u="sng" dirty="0"/>
              <a:t>SUMMER WORK</a:t>
            </a:r>
            <a:endParaRPr lang="en-US" dirty="0"/>
          </a:p>
          <a:p>
            <a:pPr lvl="0"/>
            <a:r>
              <a:rPr lang="en-US" dirty="0"/>
              <a:t>Expectations for summer clerks</a:t>
            </a:r>
          </a:p>
          <a:p>
            <a:pPr lvl="0"/>
            <a:r>
              <a:rPr lang="en-US" dirty="0"/>
              <a:t>How it compares to associate life</a:t>
            </a:r>
          </a:p>
          <a:p>
            <a:pPr lvl="0"/>
            <a:r>
              <a:rPr lang="en-US" dirty="0"/>
              <a:t>Securing and accepting offers</a:t>
            </a:r>
          </a:p>
          <a:p>
            <a:r>
              <a:rPr lang="en-US" b="1" dirty="0"/>
              <a:t> </a:t>
            </a:r>
            <a:endParaRPr lang="en-US" dirty="0"/>
          </a:p>
          <a:p>
            <a:r>
              <a:rPr lang="en-US" b="1" i="1" u="sng" dirty="0"/>
              <a:t>ASSOCIATE LIFE</a:t>
            </a:r>
            <a:endParaRPr lang="en-US" dirty="0"/>
          </a:p>
          <a:p>
            <a:pPr lvl="0"/>
            <a:r>
              <a:rPr lang="en-US" dirty="0"/>
              <a:t>Work / life balance and optimizing workload</a:t>
            </a:r>
          </a:p>
          <a:p>
            <a:pPr lvl="0"/>
            <a:r>
              <a:rPr lang="en-US" dirty="0"/>
              <a:t>Building mentorship relationships</a:t>
            </a:r>
          </a:p>
          <a:p>
            <a:pPr lvl="0"/>
            <a:r>
              <a:rPr lang="en-US" dirty="0"/>
              <a:t>Expectations for associates; asking for and receiving feedback </a:t>
            </a:r>
          </a:p>
          <a:p>
            <a:r>
              <a:rPr lang="en-US" b="1" dirty="0"/>
              <a:t> </a:t>
            </a:r>
            <a:endParaRPr lang="en-US" dirty="0"/>
          </a:p>
          <a:p>
            <a:r>
              <a:rPr lang="en-US" b="1" i="1" u="sng" dirty="0"/>
              <a:t>PROFESSIONALISM</a:t>
            </a:r>
            <a:endParaRPr lang="en-US" dirty="0"/>
          </a:p>
          <a:p>
            <a:pPr lvl="0"/>
            <a:r>
              <a:rPr lang="en-US" dirty="0"/>
              <a:t>Working with difficult clients and/or opposing counsel</a:t>
            </a:r>
          </a:p>
          <a:p>
            <a:pPr lvl="0"/>
            <a:r>
              <a:rPr lang="en-US" dirty="0"/>
              <a:t>Maintaining a good reputation in the legal world</a:t>
            </a:r>
          </a:p>
          <a:p>
            <a:pPr lvl="0"/>
            <a:r>
              <a:rPr lang="en-US" dirty="0"/>
              <a:t>Use of social media </a:t>
            </a:r>
          </a:p>
          <a:p>
            <a:r>
              <a:rPr lang="en-US" b="1" i="1" dirty="0"/>
              <a:t> </a:t>
            </a:r>
            <a:endParaRPr lang="en-US" dirty="0"/>
          </a:p>
          <a:p>
            <a:r>
              <a:rPr lang="en-US" b="1" i="1" u="sng" dirty="0"/>
              <a:t>LAW SCHOOL MISCELLANEOUS</a:t>
            </a:r>
            <a:endParaRPr lang="en-US" dirty="0"/>
          </a:p>
          <a:p>
            <a:pPr lvl="0"/>
            <a:r>
              <a:rPr lang="en-US" dirty="0"/>
              <a:t>What classes to take and what organizations to join</a:t>
            </a:r>
          </a:p>
          <a:p>
            <a:pPr lvl="0"/>
            <a:r>
              <a:rPr lang="en-US" dirty="0"/>
              <a:t>The bar exam (state, PTO)</a:t>
            </a:r>
          </a:p>
          <a:p>
            <a:pPr lvl="0"/>
            <a:r>
              <a:rPr lang="en-US" dirty="0"/>
              <a:t>Externships &amp; clerkships</a:t>
            </a:r>
          </a:p>
          <a:p>
            <a:pPr eaLnBrk="1" hangingPunct="1">
              <a:spcBef>
                <a:spcPct val="0"/>
              </a:spcBef>
            </a:pPr>
            <a:endParaRPr lang="en-US" dirty="0" smtClean="0"/>
          </a:p>
        </p:txBody>
      </p:sp>
      <p:sp>
        <p:nvSpPr>
          <p:cNvPr id="532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10CC454-4A52-41F3-A2BB-6CE478BCB8DF}" type="slidenum">
              <a:rPr lang="en-US"/>
              <a:pPr fontAlgn="base">
                <a:spcBef>
                  <a:spcPct val="0"/>
                </a:spcBef>
                <a:spcAft>
                  <a:spcPct val="0"/>
                </a:spcAft>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E4ADFA8-EB06-4BE4-9720-AF85C98130A3}" type="slidenum">
              <a:rPr lang="en-US"/>
              <a:pPr fontAlgn="base">
                <a:spcBef>
                  <a:spcPct val="0"/>
                </a:spcBef>
                <a:spcAft>
                  <a:spcPct val="0"/>
                </a:spcAft>
                <a:defRPr/>
              </a:pPr>
              <a:t>9</a:t>
            </a:fld>
            <a:endParaRPr lang="en-US"/>
          </a:p>
        </p:txBody>
      </p:sp>
      <p:sp>
        <p:nvSpPr>
          <p:cNvPr id="2" name="Notes Placeholder 1"/>
          <p:cNvSpPr>
            <a:spLocks noGrp="1"/>
          </p:cNvSpPr>
          <p:nvPr>
            <p:ph type="body" sz="quarter" idx="10"/>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777875"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1551844F-1D05-41BC-A605-8AE28D7F5CC2}" type="datetimeFigureOut">
              <a:rPr lang="en-US"/>
              <a:pPr>
                <a:defRPr/>
              </a:pPr>
              <a:t>11/4/2013</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EA05F6F1-EE21-42D9-85B4-9A7CCF4101DA}" type="slidenum">
              <a:rPr lang="en-US"/>
              <a:pPr>
                <a:defRPr/>
              </a:pPr>
              <a:t>‹#›</a:t>
            </a:fld>
            <a:endParaRPr lang="en-US" dirty="0"/>
          </a:p>
        </p:txBody>
      </p:sp>
    </p:spTree>
    <p:extLst>
      <p:ext uri="{BB962C8B-B14F-4D97-AF65-F5344CB8AC3E}">
        <p14:creationId xmlns:p14="http://schemas.microsoft.com/office/powerpoint/2010/main" val="2398725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A20B9A-653D-4CF5-B0E6-608E34EFA6F6}" type="datetimeFigureOut">
              <a:rPr lang="en-US"/>
              <a:pPr>
                <a:defRPr/>
              </a:pPr>
              <a:t>11/4/2013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4F08351-D476-4460-9434-28675E0D5C49}" type="slidenum">
              <a:rPr lang="en-US"/>
              <a:pPr>
                <a:defRPr/>
              </a:pPr>
              <a:t>‹#›</a:t>
            </a:fld>
            <a:endParaRPr lang="en-US" dirty="0"/>
          </a:p>
        </p:txBody>
      </p:sp>
    </p:spTree>
    <p:extLst>
      <p:ext uri="{BB962C8B-B14F-4D97-AF65-F5344CB8AC3E}">
        <p14:creationId xmlns:p14="http://schemas.microsoft.com/office/powerpoint/2010/main" val="1311894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5C9A58-7C93-4B76-8AF8-963A37450E12}" type="datetimeFigureOut">
              <a:rPr lang="en-US"/>
              <a:pPr>
                <a:defRPr/>
              </a:pPr>
              <a:t>11/4/2013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A6AF37-6079-4200-B254-A5A058AFCE40}" type="slidenum">
              <a:rPr lang="en-US"/>
              <a:pPr>
                <a:defRPr/>
              </a:pPr>
              <a:t>‹#›</a:t>
            </a:fld>
            <a:endParaRPr lang="en-US" dirty="0"/>
          </a:p>
        </p:txBody>
      </p:sp>
    </p:spTree>
    <p:extLst>
      <p:ext uri="{BB962C8B-B14F-4D97-AF65-F5344CB8AC3E}">
        <p14:creationId xmlns:p14="http://schemas.microsoft.com/office/powerpoint/2010/main" val="3995863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2F8E3F5-A8A8-4965-B221-4C5E9EB86148}" type="datetimeFigureOut">
              <a:rPr lang="en-US"/>
              <a:pPr>
                <a:defRPr/>
              </a:pPr>
              <a:t>11/4/2013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DA6A49-1E20-4C8B-BBE5-DDABC67A210E}" type="slidenum">
              <a:rPr lang="en-US"/>
              <a:pPr>
                <a:defRPr/>
              </a:pPr>
              <a:t>‹#›</a:t>
            </a:fld>
            <a:endParaRPr lang="en-US" dirty="0"/>
          </a:p>
        </p:txBody>
      </p:sp>
    </p:spTree>
    <p:extLst>
      <p:ext uri="{BB962C8B-B14F-4D97-AF65-F5344CB8AC3E}">
        <p14:creationId xmlns:p14="http://schemas.microsoft.com/office/powerpoint/2010/main" val="197853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777875"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762000" y="3276600"/>
            <a:ext cx="7543800" cy="1676400"/>
          </a:xfrm>
        </p:spPr>
        <p:txBody>
          <a:bodyPr/>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BD3DA55C-0E13-496D-A400-241D8CE4AA0C}" type="datetimeFigureOut">
              <a:rPr lang="en-US"/>
              <a:pPr>
                <a:defRPr/>
              </a:pPr>
              <a:t>11/4/2013</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3058AC83-D30F-4A8D-9366-9446A641B855}" type="slidenum">
              <a:rPr lang="en-US"/>
              <a:pPr>
                <a:defRPr/>
              </a:pPr>
              <a:t>‹#›</a:t>
            </a:fld>
            <a:endParaRPr lang="en-US" dirty="0"/>
          </a:p>
        </p:txBody>
      </p:sp>
    </p:spTree>
    <p:extLst>
      <p:ext uri="{BB962C8B-B14F-4D97-AF65-F5344CB8AC3E}">
        <p14:creationId xmlns:p14="http://schemas.microsoft.com/office/powerpoint/2010/main" val="2839246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6E04F2C-AB72-4CEB-A72E-F7A4FA3C9625}" type="datetimeFigureOut">
              <a:rPr lang="en-US"/>
              <a:pPr>
                <a:defRPr/>
              </a:pPr>
              <a:t>11/4/2013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9669600-8F6F-4C5E-988D-A238801F9873}" type="slidenum">
              <a:rPr lang="en-US"/>
              <a:pPr>
                <a:defRPr/>
              </a:pPr>
              <a:t>‹#›</a:t>
            </a:fld>
            <a:endParaRPr lang="en-US" dirty="0"/>
          </a:p>
        </p:txBody>
      </p:sp>
    </p:spTree>
    <p:extLst>
      <p:ext uri="{BB962C8B-B14F-4D97-AF65-F5344CB8AC3E}">
        <p14:creationId xmlns:p14="http://schemas.microsoft.com/office/powerpoint/2010/main" val="2446768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758825" y="1249363"/>
            <a:ext cx="36576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645025" y="1249363"/>
            <a:ext cx="36576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lstStyle>
          <a:p>
            <a:pPr>
              <a:defRPr/>
            </a:pPr>
            <a:fld id="{D50BBB10-C15C-4A17-A5AE-D500EC06504C}" type="datetimeFigureOut">
              <a:rPr lang="en-US"/>
              <a:pPr>
                <a:defRPr/>
              </a:pPr>
              <a:t>11/4/2013</a:t>
            </a:fld>
            <a:endParaRPr lang="en-US" dirty="0"/>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8"/>
          <p:cNvSpPr>
            <a:spLocks noGrp="1"/>
          </p:cNvSpPr>
          <p:nvPr>
            <p:ph type="sldNum" sz="quarter" idx="12"/>
          </p:nvPr>
        </p:nvSpPr>
        <p:spPr/>
        <p:txBody>
          <a:bodyPr/>
          <a:lstStyle>
            <a:lvl1pPr>
              <a:defRPr/>
            </a:lvl1pPr>
          </a:lstStyle>
          <a:p>
            <a:pPr>
              <a:defRPr/>
            </a:pPr>
            <a:fld id="{C8FFA3C4-C8D5-4C4D-8E1E-C594F45466AA}" type="slidenum">
              <a:rPr lang="en-US"/>
              <a:pPr>
                <a:defRPr/>
              </a:pPr>
              <a:t>‹#›</a:t>
            </a:fld>
            <a:endParaRPr lang="en-US" dirty="0"/>
          </a:p>
        </p:txBody>
      </p:sp>
    </p:spTree>
    <p:extLst>
      <p:ext uri="{BB962C8B-B14F-4D97-AF65-F5344CB8AC3E}">
        <p14:creationId xmlns:p14="http://schemas.microsoft.com/office/powerpoint/2010/main" val="1481448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F822B5EF-0DBE-4CD9-8149-88971CAF77B9}" type="datetimeFigureOut">
              <a:rPr lang="en-US"/>
              <a:pPr>
                <a:defRPr/>
              </a:pPr>
              <a:t>11/4/2013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DB74AAC-6A09-44B8-BBE2-7EAF39A3278C}" type="slidenum">
              <a:rPr lang="en-US"/>
              <a:pPr>
                <a:defRPr/>
              </a:pPr>
              <a:t>‹#›</a:t>
            </a:fld>
            <a:endParaRPr lang="en-US" dirty="0"/>
          </a:p>
        </p:txBody>
      </p:sp>
    </p:spTree>
    <p:extLst>
      <p:ext uri="{BB962C8B-B14F-4D97-AF65-F5344CB8AC3E}">
        <p14:creationId xmlns:p14="http://schemas.microsoft.com/office/powerpoint/2010/main" val="2370780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21DE1E3-75F7-4777-82FD-DA5FD51A7DC6}" type="datetimeFigureOut">
              <a:rPr lang="en-US"/>
              <a:pPr>
                <a:defRPr/>
              </a:pPr>
              <a:t>11/4/2013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FF5C19E-FF33-45B1-BE5D-B3B49EC7CE1B}" type="slidenum">
              <a:rPr lang="en-US"/>
              <a:pPr>
                <a:defRPr/>
              </a:pPr>
              <a:t>‹#›</a:t>
            </a:fld>
            <a:endParaRPr lang="en-US" dirty="0"/>
          </a:p>
        </p:txBody>
      </p:sp>
    </p:spTree>
    <p:extLst>
      <p:ext uri="{BB962C8B-B14F-4D97-AF65-F5344CB8AC3E}">
        <p14:creationId xmlns:p14="http://schemas.microsoft.com/office/powerpoint/2010/main" val="2412916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677194" y="2515394"/>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0" y="4572000"/>
            <a:ext cx="6784848" cy="1600200"/>
          </a:xfrm>
        </p:spPr>
        <p:txBody>
          <a:bodyPr>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4E58B783-145C-4380-BA92-7BFEF5F4E894}" type="datetimeFigureOut">
              <a:rPr lang="en-US"/>
              <a:pPr>
                <a:defRPr/>
              </a:pPr>
              <a:t>11/4/2013</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8E920983-344B-4E1F-8CC8-BBDBC6E446EC}" type="slidenum">
              <a:rPr lang="en-US"/>
              <a:pPr>
                <a:defRPr/>
              </a:pPr>
              <a:t>‹#›</a:t>
            </a:fld>
            <a:endParaRPr lang="en-US" dirty="0"/>
          </a:p>
        </p:txBody>
      </p:sp>
    </p:spTree>
    <p:extLst>
      <p:ext uri="{BB962C8B-B14F-4D97-AF65-F5344CB8AC3E}">
        <p14:creationId xmlns:p14="http://schemas.microsoft.com/office/powerpoint/2010/main" val="966799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850392" y="3505200"/>
            <a:ext cx="7391400" cy="804862"/>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FAD9315-0B75-4082-88CA-E3EEDD90EFE5}" type="datetimeFigureOut">
              <a:rPr lang="en-US"/>
              <a:pPr>
                <a:defRPr/>
              </a:pPr>
              <a:t>11/4/2013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9E03AFD-209D-478E-95B3-1985E5410AA9}" type="slidenum">
              <a:rPr lang="en-US"/>
              <a:pPr>
                <a:defRPr/>
              </a:pPr>
              <a:t>‹#›</a:t>
            </a:fld>
            <a:endParaRPr lang="en-US" dirty="0"/>
          </a:p>
        </p:txBody>
      </p:sp>
    </p:spTree>
    <p:extLst>
      <p:ext uri="{BB962C8B-B14F-4D97-AF65-F5344CB8AC3E}">
        <p14:creationId xmlns:p14="http://schemas.microsoft.com/office/powerpoint/2010/main" val="759570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50000"/>
            <a:alpha val="89000"/>
          </a:schemeClr>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762000" y="4572000"/>
            <a:ext cx="6781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762000" y="685800"/>
            <a:ext cx="7543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48400" y="6208713"/>
            <a:ext cx="2133600" cy="365125"/>
          </a:xfrm>
          <a:prstGeom prst="rect">
            <a:avLst/>
          </a:prstGeom>
        </p:spPr>
        <p:txBody>
          <a:bodyPr vert="horz" lIns="91440" tIns="45720" rIns="91440" bIns="45720" rtlCol="0" anchor="ctr"/>
          <a:lstStyle>
            <a:lvl1pPr algn="r" fontAlgn="auto">
              <a:spcBef>
                <a:spcPts val="0"/>
              </a:spcBef>
              <a:spcAft>
                <a:spcPts val="0"/>
              </a:spcAft>
              <a:defRPr sz="1200" b="1">
                <a:solidFill>
                  <a:schemeClr val="tx2">
                    <a:lumMod val="90000"/>
                    <a:lumOff val="10000"/>
                  </a:schemeClr>
                </a:solidFill>
                <a:latin typeface="+mn-lt"/>
                <a:cs typeface="+mn-cs"/>
              </a:defRPr>
            </a:lvl1pPr>
          </a:lstStyle>
          <a:p>
            <a:pPr>
              <a:defRPr/>
            </a:pPr>
            <a:fld id="{7C118806-3E46-474F-86BA-75B25DB7B69C}" type="datetimeFigureOut">
              <a:rPr lang="en-US"/>
              <a:pPr>
                <a:defRPr/>
              </a:pPr>
              <a:t>11/4/2013</a:t>
            </a:fld>
            <a:endParaRPr lang="en-US" dirty="0"/>
          </a:p>
        </p:txBody>
      </p:sp>
      <p:sp>
        <p:nvSpPr>
          <p:cNvPr id="5" name="Footer Placeholder 4"/>
          <p:cNvSpPr>
            <a:spLocks noGrp="1"/>
          </p:cNvSpPr>
          <p:nvPr>
            <p:ph type="ftr" sz="quarter" idx="3"/>
          </p:nvPr>
        </p:nvSpPr>
        <p:spPr>
          <a:xfrm>
            <a:off x="762000" y="6208713"/>
            <a:ext cx="4873625" cy="365125"/>
          </a:xfrm>
          <a:prstGeom prst="rect">
            <a:avLst/>
          </a:prstGeom>
        </p:spPr>
        <p:txBody>
          <a:bodyPr vert="horz" lIns="91440" tIns="45720" rIns="91440" bIns="45720" rtlCol="0" anchor="ctr"/>
          <a:lstStyle>
            <a:lvl1pPr algn="l" fontAlgn="auto">
              <a:spcBef>
                <a:spcPts val="0"/>
              </a:spcBef>
              <a:spcAft>
                <a:spcPts val="0"/>
              </a:spcAft>
              <a:defRPr sz="1200" b="1">
                <a:solidFill>
                  <a:schemeClr val="tx2">
                    <a:lumMod val="90000"/>
                    <a:lumOff val="10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7620000" y="5688013"/>
            <a:ext cx="762000" cy="365125"/>
          </a:xfrm>
          <a:prstGeom prst="rect">
            <a:avLst/>
          </a:prstGeom>
        </p:spPr>
        <p:txBody>
          <a:bodyPr vert="horz" lIns="91440" tIns="45720" rIns="91440" bIns="45720" rtlCol="0" anchor="ctr"/>
          <a:lstStyle>
            <a:lvl1pPr algn="r" fontAlgn="auto">
              <a:spcBef>
                <a:spcPts val="0"/>
              </a:spcBef>
              <a:spcAft>
                <a:spcPts val="0"/>
              </a:spcAft>
              <a:defRPr sz="2400">
                <a:solidFill>
                  <a:schemeClr val="tx1">
                    <a:lumMod val="85000"/>
                    <a:lumOff val="15000"/>
                  </a:schemeClr>
                </a:solidFill>
                <a:latin typeface="+mj-lt"/>
                <a:cs typeface="+mn-cs"/>
              </a:defRPr>
            </a:lvl1pPr>
          </a:lstStyle>
          <a:p>
            <a:pPr>
              <a:defRPr/>
            </a:pPr>
            <a:fld id="{3F8C69B9-1E3E-481D-BD44-4F628AAC2F0E}" type="slidenum">
              <a:rPr lang="en-US"/>
              <a:pPr>
                <a:defRPr/>
              </a:pPr>
              <a:t>‹#›</a:t>
            </a:fld>
            <a:endParaRPr lang="en-US" dirty="0"/>
          </a:p>
        </p:txBody>
      </p:sp>
      <p:sp>
        <p:nvSpPr>
          <p:cNvPr id="8" name="Rectangle 7"/>
          <p:cNvSpPr/>
          <p:nvPr/>
        </p:nvSpPr>
        <p:spPr>
          <a:xfrm>
            <a:off x="777875"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3728" r:id="rId1"/>
    <p:sldLayoutId id="2147483721" r:id="rId2"/>
    <p:sldLayoutId id="2147483729" r:id="rId3"/>
    <p:sldLayoutId id="2147483722" r:id="rId4"/>
    <p:sldLayoutId id="2147483730" r:id="rId5"/>
    <p:sldLayoutId id="2147483723" r:id="rId6"/>
    <p:sldLayoutId id="2147483724" r:id="rId7"/>
    <p:sldLayoutId id="2147483731" r:id="rId8"/>
    <p:sldLayoutId id="2147483725" r:id="rId9"/>
    <p:sldLayoutId id="2147483726" r:id="rId10"/>
    <p:sldLayoutId id="2147483727" r:id="rId11"/>
  </p:sldLayoutIdLst>
  <p:txStyles>
    <p:titleStyle>
      <a:lvl1pPr algn="l" rtl="0" eaLnBrk="0" fontAlgn="base" hangingPunct="0">
        <a:spcBef>
          <a:spcPct val="0"/>
        </a:spcBef>
        <a:spcAft>
          <a:spcPct val="0"/>
        </a:spcAft>
        <a:defRPr sz="5400" kern="1200">
          <a:solidFill>
            <a:srgbClr val="262626"/>
          </a:solidFill>
          <a:latin typeface="+mj-lt"/>
          <a:ea typeface="+mj-ea"/>
          <a:cs typeface="+mj-cs"/>
        </a:defRPr>
      </a:lvl1pPr>
      <a:lvl2pPr algn="l" rtl="0" eaLnBrk="0" fontAlgn="base" hangingPunct="0">
        <a:spcBef>
          <a:spcPct val="0"/>
        </a:spcBef>
        <a:spcAft>
          <a:spcPct val="0"/>
        </a:spcAft>
        <a:defRPr sz="5400">
          <a:solidFill>
            <a:srgbClr val="262626"/>
          </a:solidFill>
          <a:latin typeface="Cambria" pitchFamily="18" charset="0"/>
        </a:defRPr>
      </a:lvl2pPr>
      <a:lvl3pPr algn="l" rtl="0" eaLnBrk="0" fontAlgn="base" hangingPunct="0">
        <a:spcBef>
          <a:spcPct val="0"/>
        </a:spcBef>
        <a:spcAft>
          <a:spcPct val="0"/>
        </a:spcAft>
        <a:defRPr sz="5400">
          <a:solidFill>
            <a:srgbClr val="262626"/>
          </a:solidFill>
          <a:latin typeface="Cambria" pitchFamily="18" charset="0"/>
        </a:defRPr>
      </a:lvl3pPr>
      <a:lvl4pPr algn="l" rtl="0" eaLnBrk="0" fontAlgn="base" hangingPunct="0">
        <a:spcBef>
          <a:spcPct val="0"/>
        </a:spcBef>
        <a:spcAft>
          <a:spcPct val="0"/>
        </a:spcAft>
        <a:defRPr sz="5400">
          <a:solidFill>
            <a:srgbClr val="262626"/>
          </a:solidFill>
          <a:latin typeface="Cambria" pitchFamily="18" charset="0"/>
        </a:defRPr>
      </a:lvl4pPr>
      <a:lvl5pPr algn="l" rtl="0" eaLnBrk="0" fontAlgn="base" hangingPunct="0">
        <a:spcBef>
          <a:spcPct val="0"/>
        </a:spcBef>
        <a:spcAft>
          <a:spcPct val="0"/>
        </a:spcAft>
        <a:defRPr sz="5400">
          <a:solidFill>
            <a:srgbClr val="262626"/>
          </a:solidFill>
          <a:latin typeface="Cambri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eaLnBrk="0" fontAlgn="base" hangingPunct="0">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1B991">
            <a:alpha val="80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200400"/>
            <a:ext cx="7543800" cy="1066800"/>
          </a:xfrm>
        </p:spPr>
        <p:txBody>
          <a:bodyPr rtlCol="0"/>
          <a:lstStyle/>
          <a:p>
            <a:pPr eaLnBrk="1" fontAlgn="auto" hangingPunct="1">
              <a:spcAft>
                <a:spcPts val="0"/>
              </a:spcAft>
              <a:defRPr/>
            </a:pPr>
            <a:r>
              <a:rPr lang="en-US" sz="4000" b="1" smtClean="0">
                <a:solidFill>
                  <a:srgbClr val="BC0000"/>
                </a:solidFill>
                <a:effectLst>
                  <a:outerShdw blurRad="38100" dist="38100" dir="2700000" algn="tl">
                    <a:srgbClr val="000000">
                      <a:alpha val="43137"/>
                    </a:srgbClr>
                  </a:outerShdw>
                </a:effectLst>
              </a:rPr>
              <a:t>Mentor Orientation</a:t>
            </a:r>
            <a:r>
              <a:rPr lang="en-US" sz="6600" dirty="0" smtClean="0">
                <a:solidFill>
                  <a:schemeClr val="accent2">
                    <a:lumMod val="50000"/>
                  </a:schemeClr>
                </a:solidFill>
                <a:latin typeface="+mn-lt"/>
              </a:rPr>
              <a:t/>
            </a:r>
            <a:br>
              <a:rPr lang="en-US" sz="6600" dirty="0" smtClean="0">
                <a:solidFill>
                  <a:schemeClr val="accent2">
                    <a:lumMod val="50000"/>
                  </a:schemeClr>
                </a:solidFill>
                <a:latin typeface="+mn-lt"/>
              </a:rPr>
            </a:br>
            <a:r>
              <a:rPr lang="en-US" sz="2000" b="1" dirty="0" smtClean="0">
                <a:solidFill>
                  <a:schemeClr val="tx1"/>
                </a:solidFill>
              </a:rPr>
              <a:t>Richard Linn Inn American Inn of Court</a:t>
            </a:r>
            <a:endParaRPr lang="en-US" sz="2000" b="1" dirty="0">
              <a:solidFill>
                <a:schemeClr val="tx1"/>
              </a:solidFill>
            </a:endParaRPr>
          </a:p>
        </p:txBody>
      </p:sp>
      <p:sp>
        <p:nvSpPr>
          <p:cNvPr id="3" name="Subtitle 2"/>
          <p:cNvSpPr>
            <a:spLocks noGrp="1"/>
          </p:cNvSpPr>
          <p:nvPr>
            <p:ph type="subTitle" idx="1"/>
          </p:nvPr>
        </p:nvSpPr>
        <p:spPr>
          <a:xfrm>
            <a:off x="762000" y="4724400"/>
            <a:ext cx="7620000" cy="1295400"/>
          </a:xfrm>
        </p:spPr>
        <p:txBody>
          <a:bodyPr rtlCol="0">
            <a:normAutofit fontScale="62500" lnSpcReduction="20000"/>
          </a:bodyPr>
          <a:lstStyle/>
          <a:p>
            <a:pPr eaLnBrk="1" fontAlgn="auto" hangingPunct="1">
              <a:spcAft>
                <a:spcPts val="0"/>
              </a:spcAft>
              <a:buFont typeface="Arial" pitchFamily="34" charset="0"/>
              <a:buNone/>
              <a:defRPr/>
            </a:pPr>
            <a:endParaRPr lang="en-US" sz="3200" b="1" dirty="0" smtClean="0">
              <a:effectLst>
                <a:outerShdw blurRad="38100" dist="38100" dir="2700000" algn="tl">
                  <a:srgbClr val="000000">
                    <a:alpha val="43137"/>
                  </a:srgbClr>
                </a:outerShdw>
              </a:effectLst>
            </a:endParaRPr>
          </a:p>
          <a:p>
            <a:pPr algn="ctr" eaLnBrk="1" fontAlgn="auto" hangingPunct="1">
              <a:spcAft>
                <a:spcPts val="0"/>
              </a:spcAft>
              <a:buFont typeface="Arial" pitchFamily="34" charset="0"/>
              <a:buNone/>
              <a:defRPr/>
            </a:pPr>
            <a:r>
              <a:rPr lang="en-US" sz="6400" b="1" dirty="0" smtClean="0">
                <a:solidFill>
                  <a:srgbClr val="BC0000"/>
                </a:solidFill>
                <a:effectLst>
                  <a:outerShdw blurRad="38100" dist="38100" dir="2700000" algn="tl">
                    <a:srgbClr val="000000">
                      <a:alpha val="43137"/>
                    </a:srgbClr>
                  </a:outerShdw>
                </a:effectLst>
                <a:latin typeface="+mj-lt"/>
              </a:rPr>
              <a:t>Mentoring Match-Up:  </a:t>
            </a:r>
          </a:p>
          <a:p>
            <a:pPr algn="ctr" eaLnBrk="1" fontAlgn="auto" hangingPunct="1">
              <a:spcAft>
                <a:spcPts val="0"/>
              </a:spcAft>
              <a:buFont typeface="Arial" pitchFamily="34" charset="0"/>
              <a:buNone/>
              <a:defRPr/>
            </a:pPr>
            <a:r>
              <a:rPr lang="en-US" sz="3300" b="1" dirty="0" smtClean="0">
                <a:solidFill>
                  <a:schemeClr val="tx2">
                    <a:lumMod val="75000"/>
                  </a:schemeClr>
                </a:solidFill>
                <a:latin typeface="+mj-lt"/>
              </a:rPr>
              <a:t>Speed Mentoring With Chicago Area IP Law Students</a:t>
            </a:r>
            <a:endParaRPr lang="en-US" sz="3300" b="1" dirty="0">
              <a:solidFill>
                <a:schemeClr val="tx2">
                  <a:lumMod val="75000"/>
                </a:schemeClr>
              </a:solidFill>
              <a:latin typeface="+mj-lt"/>
            </a:endParaRPr>
          </a:p>
        </p:txBody>
      </p:sp>
      <p:pic>
        <p:nvPicPr>
          <p:cNvPr id="717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888" y="34925"/>
            <a:ext cx="4506912" cy="300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eaLnBrk="1" fontAlgn="auto" hangingPunct="1">
              <a:spcAft>
                <a:spcPts val="0"/>
              </a:spcAft>
              <a:defRPr/>
            </a:pPr>
            <a:r>
              <a:rPr lang="en-US" sz="4000" b="1" dirty="0" smtClean="0">
                <a:solidFill>
                  <a:srgbClr val="BC0000"/>
                </a:solidFill>
                <a:effectLst>
                  <a:outerShdw blurRad="38100" dist="38100" dir="2700000" algn="tl">
                    <a:srgbClr val="000000">
                      <a:alpha val="43137"/>
                    </a:srgbClr>
                  </a:outerShdw>
                </a:effectLst>
              </a:rPr>
              <a:t>Agenda</a:t>
            </a:r>
            <a:endParaRPr lang="en-US" sz="4000" b="1" dirty="0">
              <a:solidFill>
                <a:srgbClr val="BC0000"/>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685800" y="609600"/>
            <a:ext cx="7010400" cy="4648200"/>
          </a:xfrm>
        </p:spPr>
        <p:txBody>
          <a:bodyPr rtlCol="0">
            <a:normAutofit fontScale="55000" lnSpcReduction="20000"/>
          </a:bodyPr>
          <a:lstStyle/>
          <a:p>
            <a:pPr marL="274320" indent="-274320" eaLnBrk="1" fontAlgn="auto" hangingPunct="1">
              <a:spcAft>
                <a:spcPts val="0"/>
              </a:spcAft>
              <a:buClr>
                <a:schemeClr val="accent6"/>
              </a:buClr>
              <a:buFont typeface="Wingdings" pitchFamily="2" charset="2"/>
              <a:buChar char="§"/>
              <a:defRPr/>
            </a:pPr>
            <a:r>
              <a:rPr lang="en-US" sz="7400" dirty="0" smtClean="0">
                <a:solidFill>
                  <a:schemeClr val="accent1">
                    <a:lumMod val="60000"/>
                    <a:lumOff val="40000"/>
                  </a:schemeClr>
                </a:solidFill>
              </a:rPr>
              <a:t>Overview</a:t>
            </a:r>
          </a:p>
          <a:p>
            <a:pPr marL="274320" indent="-274320" eaLnBrk="1" fontAlgn="auto" hangingPunct="1">
              <a:spcAft>
                <a:spcPts val="0"/>
              </a:spcAft>
              <a:buClr>
                <a:schemeClr val="accent6"/>
              </a:buClr>
              <a:buFont typeface="Wingdings" pitchFamily="2" charset="2"/>
              <a:buChar char="§"/>
              <a:defRPr/>
            </a:pPr>
            <a:endParaRPr lang="en-US" sz="7400" dirty="0"/>
          </a:p>
          <a:p>
            <a:pPr marL="274320" indent="-274320" eaLnBrk="1" fontAlgn="auto" hangingPunct="1">
              <a:spcAft>
                <a:spcPts val="0"/>
              </a:spcAft>
              <a:buClr>
                <a:schemeClr val="accent6"/>
              </a:buClr>
              <a:buFont typeface="Wingdings" pitchFamily="2" charset="2"/>
              <a:buChar char="§"/>
              <a:defRPr/>
            </a:pPr>
            <a:r>
              <a:rPr lang="en-US" sz="7400" dirty="0">
                <a:solidFill>
                  <a:schemeClr val="accent1">
                    <a:lumMod val="60000"/>
                    <a:lumOff val="40000"/>
                  </a:schemeClr>
                </a:solidFill>
              </a:rPr>
              <a:t>Mentoring </a:t>
            </a:r>
            <a:r>
              <a:rPr lang="en-US" sz="7400" dirty="0" smtClean="0">
                <a:solidFill>
                  <a:schemeClr val="accent1">
                    <a:lumMod val="60000"/>
                    <a:lumOff val="40000"/>
                  </a:schemeClr>
                </a:solidFill>
              </a:rPr>
              <a:t>Relationship</a:t>
            </a:r>
          </a:p>
          <a:p>
            <a:pPr marL="274320" indent="-274320" eaLnBrk="1" fontAlgn="auto" hangingPunct="1">
              <a:spcAft>
                <a:spcPts val="0"/>
              </a:spcAft>
              <a:buClr>
                <a:schemeClr val="accent6"/>
              </a:buClr>
              <a:buFont typeface="Wingdings" pitchFamily="2" charset="2"/>
              <a:buChar char="§"/>
              <a:defRPr/>
            </a:pPr>
            <a:endParaRPr lang="en-US" sz="7400" dirty="0">
              <a:solidFill>
                <a:schemeClr val="accent1">
                  <a:lumMod val="60000"/>
                  <a:lumOff val="40000"/>
                </a:schemeClr>
              </a:solidFill>
            </a:endParaRPr>
          </a:p>
          <a:p>
            <a:pPr marL="274320" indent="-274320" eaLnBrk="1" fontAlgn="auto" hangingPunct="1">
              <a:spcAft>
                <a:spcPts val="0"/>
              </a:spcAft>
              <a:buClr>
                <a:schemeClr val="accent6"/>
              </a:buClr>
              <a:buFont typeface="Wingdings" pitchFamily="2" charset="2"/>
              <a:buChar char="§"/>
              <a:defRPr/>
            </a:pPr>
            <a:r>
              <a:rPr lang="en-US" sz="7400" dirty="0" smtClean="0">
                <a:solidFill>
                  <a:schemeClr val="accent1">
                    <a:lumMod val="60000"/>
                    <a:lumOff val="40000"/>
                  </a:schemeClr>
                </a:solidFill>
              </a:rPr>
              <a:t>Speed Mentoring Rules</a:t>
            </a:r>
            <a:endParaRPr lang="en-US" sz="7400" dirty="0">
              <a:solidFill>
                <a:schemeClr val="accent1">
                  <a:lumMod val="60000"/>
                  <a:lumOff val="40000"/>
                </a:schemeClr>
              </a:solidFill>
            </a:endParaRPr>
          </a:p>
          <a:p>
            <a:pPr marL="274320" indent="-274320" eaLnBrk="1" fontAlgn="auto" hangingPunct="1">
              <a:spcAft>
                <a:spcPts val="0"/>
              </a:spcAft>
              <a:buClr>
                <a:schemeClr val="accent6"/>
              </a:buClr>
              <a:buFont typeface="Wingdings" pitchFamily="2" charset="2"/>
              <a:buChar char="§"/>
              <a:defRPr/>
            </a:pPr>
            <a:endParaRPr lang="en-US" sz="7400" dirty="0" smtClean="0"/>
          </a:p>
          <a:p>
            <a:pPr marL="274320" indent="-274320" eaLnBrk="1" fontAlgn="auto" hangingPunct="1">
              <a:spcAft>
                <a:spcPts val="0"/>
              </a:spcAft>
              <a:buClr>
                <a:schemeClr val="accent6"/>
              </a:buClr>
              <a:buFont typeface="Wingdings" pitchFamily="2" charset="2"/>
              <a:buChar char="§"/>
              <a:defRPr/>
            </a:pPr>
            <a:r>
              <a:rPr lang="en-US" sz="7400" dirty="0">
                <a:solidFill>
                  <a:schemeClr val="accent1">
                    <a:lumMod val="60000"/>
                    <a:lumOff val="40000"/>
                  </a:schemeClr>
                </a:solidFill>
              </a:rPr>
              <a:t>Mentoring </a:t>
            </a:r>
            <a:r>
              <a:rPr lang="en-US" sz="7400" dirty="0" smtClean="0">
                <a:solidFill>
                  <a:schemeClr val="accent1">
                    <a:lumMod val="60000"/>
                    <a:lumOff val="40000"/>
                  </a:schemeClr>
                </a:solidFill>
              </a:rPr>
              <a:t>Topics</a:t>
            </a:r>
          </a:p>
          <a:p>
            <a:pPr marL="274320" indent="-274320" eaLnBrk="1" fontAlgn="auto" hangingPunct="1">
              <a:spcAft>
                <a:spcPts val="0"/>
              </a:spcAft>
              <a:buClr>
                <a:schemeClr val="accent6"/>
              </a:buClr>
              <a:buFont typeface="Wingdings" pitchFamily="2" charset="2"/>
              <a:buChar char="§"/>
              <a:defRPr/>
            </a:pPr>
            <a:endParaRPr lang="en-US" sz="7400" dirty="0" smtClean="0">
              <a:solidFill>
                <a:schemeClr val="accent1">
                  <a:lumMod val="60000"/>
                  <a:lumOff val="40000"/>
                </a:schemeClr>
              </a:solidFill>
            </a:endParaRPr>
          </a:p>
          <a:p>
            <a:pPr marL="274320" indent="-274320" eaLnBrk="1" fontAlgn="auto" hangingPunct="1">
              <a:spcAft>
                <a:spcPts val="0"/>
              </a:spcAft>
              <a:buClr>
                <a:schemeClr val="accent6"/>
              </a:buClr>
              <a:buFont typeface="Wingdings" pitchFamily="2" charset="2"/>
              <a:buChar char="§"/>
              <a:defRPr/>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75000"/>
            <a:alpha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599" y="5181600"/>
            <a:ext cx="8341821" cy="990600"/>
          </a:xfrm>
        </p:spPr>
        <p:txBody>
          <a:bodyPr rtlCol="0">
            <a:normAutofit fontScale="90000"/>
          </a:bodyPr>
          <a:lstStyle/>
          <a:p>
            <a:pPr eaLnBrk="1" fontAlgn="auto" hangingPunct="1">
              <a:spcAft>
                <a:spcPts val="0"/>
              </a:spcAft>
              <a:defRPr/>
            </a:pPr>
            <a:r>
              <a:rPr lang="en-US" b="1" dirty="0" smtClean="0">
                <a:solidFill>
                  <a:schemeClr val="tx1">
                    <a:lumMod val="85000"/>
                    <a:lumOff val="15000"/>
                  </a:schemeClr>
                </a:solidFill>
              </a:rPr>
              <a:t/>
            </a:r>
            <a:br>
              <a:rPr lang="en-US" b="1" dirty="0" smtClean="0">
                <a:solidFill>
                  <a:schemeClr val="tx1">
                    <a:lumMod val="85000"/>
                    <a:lumOff val="15000"/>
                  </a:schemeClr>
                </a:solidFill>
              </a:rPr>
            </a:br>
            <a:r>
              <a:rPr lang="en-US" b="1" dirty="0">
                <a:solidFill>
                  <a:schemeClr val="tx1">
                    <a:lumMod val="85000"/>
                    <a:lumOff val="15000"/>
                  </a:schemeClr>
                </a:solidFill>
              </a:rPr>
              <a:t/>
            </a:r>
            <a:br>
              <a:rPr lang="en-US" b="1" dirty="0">
                <a:solidFill>
                  <a:schemeClr val="tx1">
                    <a:lumMod val="85000"/>
                    <a:lumOff val="15000"/>
                  </a:schemeClr>
                </a:solidFill>
              </a:rPr>
            </a:br>
            <a:endParaRPr lang="en-US" sz="4400" b="1" dirty="0">
              <a:solidFill>
                <a:srgbClr val="BC0000"/>
              </a:solidFill>
              <a:effectLst>
                <a:outerShdw blurRad="38100" dist="38100" dir="2700000" algn="tl">
                  <a:srgbClr val="000000">
                    <a:alpha val="43137"/>
                  </a:srgbClr>
                </a:outerShdw>
              </a:effectLst>
            </a:endParaRPr>
          </a:p>
        </p:txBody>
      </p:sp>
      <p:pic>
        <p:nvPicPr>
          <p:cNvPr id="9222"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323850"/>
            <a:ext cx="388620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762000" y="5364805"/>
            <a:ext cx="8189421" cy="707886"/>
          </a:xfrm>
          <a:prstGeom prst="rect">
            <a:avLst/>
          </a:prstGeom>
        </p:spPr>
        <p:txBody>
          <a:bodyPr wrap="none">
            <a:spAutoFit/>
          </a:bodyPr>
          <a:lstStyle/>
          <a:p>
            <a:r>
              <a:rPr lang="en-US" sz="4000" b="1" dirty="0" smtClean="0">
                <a:solidFill>
                  <a:srgbClr val="BC0000"/>
                </a:solidFill>
                <a:effectLst>
                  <a:outerShdw blurRad="38100" dist="38100" dir="2700000" algn="tl">
                    <a:srgbClr val="000000">
                      <a:alpha val="43137"/>
                    </a:srgbClr>
                  </a:outerShdw>
                </a:effectLst>
                <a:latin typeface="+mj-lt"/>
              </a:rPr>
              <a:t>Why lawyer-to-lawyer mentoring?</a:t>
            </a:r>
            <a:endParaRPr lang="en-US" sz="4000" dirty="0">
              <a:latin typeface="+mj-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1B991">
            <a:alpha val="80000"/>
          </a:srgb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2000" y="5410200"/>
            <a:ext cx="8382000" cy="762000"/>
          </a:xfrm>
        </p:spPr>
        <p:txBody>
          <a:bodyPr rtlCol="0">
            <a:noAutofit/>
          </a:bodyPr>
          <a:lstStyle/>
          <a:p>
            <a:pPr eaLnBrk="1" fontAlgn="auto" hangingPunct="1">
              <a:spcAft>
                <a:spcPts val="0"/>
              </a:spcAft>
              <a:defRPr/>
            </a:pPr>
            <a:r>
              <a:rPr lang="en-US" sz="4000" b="1" dirty="0" smtClean="0">
                <a:solidFill>
                  <a:srgbClr val="BC0000"/>
                </a:solidFill>
                <a:effectLst>
                  <a:outerShdw blurRad="38100" dist="38100" dir="2700000" algn="tl">
                    <a:srgbClr val="000000">
                      <a:alpha val="43137"/>
                    </a:srgbClr>
                  </a:outerShdw>
                </a:effectLst>
              </a:rPr>
              <a:t>Mentoring Relationship</a:t>
            </a:r>
            <a:endParaRPr lang="en-US" sz="4000" b="1" dirty="0">
              <a:solidFill>
                <a:srgbClr val="BC0000"/>
              </a:solidFill>
              <a:effectLst>
                <a:outerShdw blurRad="38100" dist="38100" dir="2700000" algn="tl">
                  <a:srgbClr val="000000">
                    <a:alpha val="43137"/>
                  </a:srgbClr>
                </a:outerShdw>
              </a:effectLst>
            </a:endParaRPr>
          </a:p>
        </p:txBody>
      </p:sp>
      <p:sp>
        <p:nvSpPr>
          <p:cNvPr id="5" name="Content Placeholder 4"/>
          <p:cNvSpPr>
            <a:spLocks noGrp="1"/>
          </p:cNvSpPr>
          <p:nvPr>
            <p:ph sz="half" idx="1"/>
          </p:nvPr>
        </p:nvSpPr>
        <p:spPr>
          <a:xfrm>
            <a:off x="762000" y="3733800"/>
            <a:ext cx="8153400" cy="1524000"/>
          </a:xfrm>
        </p:spPr>
        <p:txBody>
          <a:bodyPr rtlCol="0">
            <a:noAutofit/>
          </a:bodyPr>
          <a:lstStyle/>
          <a:p>
            <a:pPr marL="0" indent="0" eaLnBrk="1" fontAlgn="auto" hangingPunct="1">
              <a:spcAft>
                <a:spcPts val="0"/>
              </a:spcAft>
              <a:buFont typeface="Arial" pitchFamily="34" charset="0"/>
              <a:buNone/>
              <a:defRPr/>
            </a:pPr>
            <a:endParaRPr lang="en-US" i="1" dirty="0" smtClean="0">
              <a:solidFill>
                <a:srgbClr val="0070C0"/>
              </a:solidFill>
            </a:endParaRPr>
          </a:p>
          <a:p>
            <a:pPr marL="0" indent="0" eaLnBrk="1" fontAlgn="auto" hangingPunct="1">
              <a:spcAft>
                <a:spcPts val="0"/>
              </a:spcAft>
              <a:buFont typeface="Arial" pitchFamily="34" charset="0"/>
              <a:buNone/>
              <a:defRPr/>
            </a:pPr>
            <a:r>
              <a:rPr lang="en-US" dirty="0" smtClean="0"/>
              <a:t>“</a:t>
            </a:r>
            <a:r>
              <a:rPr lang="en-US" i="1" dirty="0" smtClean="0"/>
              <a:t>The greatest good you can do for another is not just to share your riches but to reveal to him his own.”</a:t>
            </a:r>
          </a:p>
          <a:p>
            <a:pPr marL="0" indent="0" eaLnBrk="1" fontAlgn="auto" hangingPunct="1">
              <a:spcAft>
                <a:spcPts val="0"/>
              </a:spcAft>
              <a:buFont typeface="Arial" pitchFamily="34" charset="0"/>
              <a:buNone/>
              <a:defRPr/>
            </a:pPr>
            <a:r>
              <a:rPr lang="en-US" sz="2000" i="1" dirty="0"/>
              <a:t> </a:t>
            </a:r>
            <a:r>
              <a:rPr lang="en-US" sz="2000" i="1" dirty="0" smtClean="0"/>
              <a:t>                                                                                        </a:t>
            </a:r>
            <a:r>
              <a:rPr lang="en-US" sz="2400" i="1" dirty="0" smtClean="0"/>
              <a:t>~ </a:t>
            </a:r>
            <a:r>
              <a:rPr lang="en-US" sz="2400" dirty="0" smtClean="0"/>
              <a:t>Benjamin Disraeli</a:t>
            </a:r>
            <a:endParaRPr lang="en-US" sz="2400" dirty="0"/>
          </a:p>
          <a:p>
            <a:pPr marL="274320" indent="-274320" eaLnBrk="1" fontAlgn="auto" hangingPunct="1">
              <a:spcAft>
                <a:spcPts val="0"/>
              </a:spcAft>
              <a:buFont typeface="Arial" pitchFamily="34" charset="0"/>
              <a:buChar char="•"/>
              <a:defRPr/>
            </a:pPr>
            <a:endParaRPr lang="en-US" i="1" dirty="0">
              <a:solidFill>
                <a:schemeClr val="tx2">
                  <a:lumMod val="75000"/>
                </a:schemeClr>
              </a:solidFill>
            </a:endParaRPr>
          </a:p>
        </p:txBody>
      </p:sp>
      <p:pic>
        <p:nvPicPr>
          <p:cNvPr id="12292" name="Content Placeholder 10"/>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838200" y="381000"/>
            <a:ext cx="4491038" cy="3198813"/>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953000"/>
            <a:ext cx="6781800" cy="1219200"/>
          </a:xfrm>
        </p:spPr>
        <p:txBody>
          <a:bodyPr/>
          <a:lstStyle/>
          <a:p>
            <a:pPr algn="ctr"/>
            <a:r>
              <a:rPr lang="en-US" sz="2400" dirty="0" smtClean="0"/>
              <a:t>Ethics Implications of Mentoring</a:t>
            </a:r>
            <a:r>
              <a:rPr lang="en-US" sz="3600" dirty="0" smtClean="0"/>
              <a:t/>
            </a:r>
            <a:br>
              <a:rPr lang="en-US" sz="3600" dirty="0" smtClean="0"/>
            </a:br>
            <a:r>
              <a:rPr lang="en-US" sz="1600" dirty="0"/>
              <a:t>A mentoring attorney will have in mind the rules of professional conduct.  This will assist new lawyers and law students in developing an increased understanding of professionalism and will promote conduct that conforms with the rules of professional conduct.  </a:t>
            </a:r>
            <a:endParaRPr lang="en-US" sz="3600" dirty="0"/>
          </a:p>
        </p:txBody>
      </p:sp>
      <p:sp>
        <p:nvSpPr>
          <p:cNvPr id="3" name="Content Placeholder 2"/>
          <p:cNvSpPr>
            <a:spLocks noGrp="1"/>
          </p:cNvSpPr>
          <p:nvPr>
            <p:ph sz="half" idx="1"/>
          </p:nvPr>
        </p:nvSpPr>
        <p:spPr>
          <a:xfrm>
            <a:off x="152400" y="390525"/>
            <a:ext cx="4038600" cy="4410075"/>
          </a:xfrm>
        </p:spPr>
        <p:txBody>
          <a:bodyPr/>
          <a:lstStyle/>
          <a:p>
            <a:pPr marL="0" indent="0" algn="ctr">
              <a:buNone/>
            </a:pPr>
            <a:r>
              <a:rPr lang="en-US" dirty="0" smtClean="0"/>
              <a:t>Competence, Rule 1.1</a:t>
            </a:r>
          </a:p>
          <a:p>
            <a:pPr marL="0" indent="0">
              <a:buNone/>
            </a:pPr>
            <a:r>
              <a:rPr lang="en-US" sz="1400" dirty="0" smtClean="0"/>
              <a:t>A </a:t>
            </a:r>
            <a:r>
              <a:rPr lang="en-US" sz="1400" dirty="0"/>
              <a:t>lawyer shall provide competent representation to a client. Competent representation requires the legal knowledge, skill, thoroughness and preparation reasonably necessary for the representation</a:t>
            </a:r>
            <a:r>
              <a:rPr lang="en-US" sz="1400" dirty="0" smtClean="0"/>
              <a:t>.</a:t>
            </a:r>
          </a:p>
          <a:p>
            <a:pPr marL="320675" lvl="1" indent="0">
              <a:buNone/>
            </a:pPr>
            <a:r>
              <a:rPr lang="en-US" sz="1200" dirty="0" smtClean="0"/>
              <a:t>Comment: … </a:t>
            </a:r>
            <a:r>
              <a:rPr lang="en-US" sz="1200" dirty="0"/>
              <a:t>Competent representation can also be provided through the association of a lawyer of established competence in the field in question</a:t>
            </a:r>
            <a:r>
              <a:rPr lang="en-US" sz="1200" dirty="0" smtClean="0"/>
              <a:t>.</a:t>
            </a:r>
          </a:p>
          <a:p>
            <a:pPr marL="320675" lvl="1" indent="0">
              <a:buNone/>
            </a:pPr>
            <a:r>
              <a:rPr lang="en-US" sz="1200" dirty="0" smtClean="0"/>
              <a:t>*See Also Rule 5.3, Responsibilities Regarding Non-Lawyer Assistance (lawyer supervisor’s duty to take reasonable efforts to ensure supervised non-lawyer’s conduct compatible with professional obligations of lawyer)</a:t>
            </a:r>
          </a:p>
          <a:p>
            <a:pPr marL="0" indent="0" algn="ctr">
              <a:buNone/>
            </a:pPr>
            <a:r>
              <a:rPr lang="en-US" dirty="0"/>
              <a:t>Diligence, Rule 1.3</a:t>
            </a:r>
          </a:p>
          <a:p>
            <a:pPr marL="0" indent="0">
              <a:buNone/>
            </a:pPr>
            <a:r>
              <a:rPr lang="en-US" sz="1400" dirty="0"/>
              <a:t>A lawyer shall act with reasonable diligence and promptness in representing a client.</a:t>
            </a:r>
          </a:p>
          <a:p>
            <a:pPr marL="320040" indent="0">
              <a:buNone/>
            </a:pPr>
            <a:r>
              <a:rPr lang="en-US" sz="1200" dirty="0" smtClean="0"/>
              <a:t>Comment</a:t>
            </a:r>
            <a:r>
              <a:rPr lang="en-US" sz="1200" dirty="0"/>
              <a:t>: … A lawyer's work load must be controlled so that each matter can be handled competently</a:t>
            </a:r>
            <a:r>
              <a:rPr lang="en-US" sz="1200" dirty="0" smtClean="0"/>
              <a:t>.</a:t>
            </a:r>
            <a:endParaRPr lang="en-US" dirty="0"/>
          </a:p>
        </p:txBody>
      </p:sp>
      <p:sp>
        <p:nvSpPr>
          <p:cNvPr id="4" name="Content Placeholder 3"/>
          <p:cNvSpPr>
            <a:spLocks noGrp="1"/>
          </p:cNvSpPr>
          <p:nvPr>
            <p:ph sz="half" idx="2"/>
          </p:nvPr>
        </p:nvSpPr>
        <p:spPr>
          <a:xfrm>
            <a:off x="4648200" y="533400"/>
            <a:ext cx="4191000" cy="4257675"/>
          </a:xfrm>
        </p:spPr>
        <p:txBody>
          <a:bodyPr/>
          <a:lstStyle/>
          <a:p>
            <a:pPr marL="0" lvl="0" indent="0" algn="ctr">
              <a:buClr>
                <a:srgbClr val="1F497D"/>
              </a:buClr>
              <a:buNone/>
            </a:pPr>
            <a:r>
              <a:rPr lang="en-US" dirty="0" smtClean="0">
                <a:solidFill>
                  <a:srgbClr val="1F497D"/>
                </a:solidFill>
              </a:rPr>
              <a:t>Candor, </a:t>
            </a:r>
            <a:r>
              <a:rPr lang="en-US" dirty="0">
                <a:solidFill>
                  <a:srgbClr val="1F497D"/>
                </a:solidFill>
              </a:rPr>
              <a:t>Rule </a:t>
            </a:r>
            <a:r>
              <a:rPr lang="en-US" dirty="0" smtClean="0">
                <a:solidFill>
                  <a:srgbClr val="1F497D"/>
                </a:solidFill>
              </a:rPr>
              <a:t>3.3</a:t>
            </a:r>
            <a:endParaRPr lang="en-US" dirty="0">
              <a:solidFill>
                <a:srgbClr val="1F497D"/>
              </a:solidFill>
            </a:endParaRPr>
          </a:p>
          <a:p>
            <a:pPr marL="0" indent="0">
              <a:buNone/>
            </a:pPr>
            <a:r>
              <a:rPr lang="en-US" sz="1400" dirty="0"/>
              <a:t>a) A lawyer shall not knowingly:</a:t>
            </a:r>
          </a:p>
          <a:p>
            <a:pPr marL="0" indent="0">
              <a:buNone/>
            </a:pPr>
            <a:r>
              <a:rPr lang="en-US" sz="1400" dirty="0" smtClean="0"/>
              <a:t>(</a:t>
            </a:r>
            <a:r>
              <a:rPr lang="en-US" sz="1400" dirty="0"/>
              <a:t>1) make a false statement of fact or law to a tribunal or fail to correct a false statement of material fact or law previously made to the tribunal by the lawyer;</a:t>
            </a:r>
          </a:p>
          <a:p>
            <a:pPr marL="0" indent="0">
              <a:buNone/>
            </a:pPr>
            <a:r>
              <a:rPr lang="en-US" sz="1400" dirty="0" smtClean="0"/>
              <a:t>(</a:t>
            </a:r>
            <a:r>
              <a:rPr lang="en-US" sz="1400" dirty="0"/>
              <a:t>2) fail to disclose to the tribunal legal authority in the controlling jurisdiction known to the lawyer to be directly adverse to the position of the client and not disclosed by opposing counsel</a:t>
            </a:r>
            <a:r>
              <a:rPr lang="en-US" sz="1400" dirty="0" smtClean="0"/>
              <a:t>…</a:t>
            </a:r>
          </a:p>
          <a:p>
            <a:pPr marL="320040" indent="0">
              <a:buNone/>
            </a:pPr>
            <a:r>
              <a:rPr lang="en-US" sz="1200" dirty="0" smtClean="0"/>
              <a:t>Comment:  </a:t>
            </a:r>
            <a:r>
              <a:rPr lang="en-US" sz="1200" dirty="0"/>
              <a:t>This Rule sets forth the special duties of lawyers as officers of the court to avoid conduct that undermines the integrity of the adjudicative </a:t>
            </a:r>
            <a:r>
              <a:rPr lang="en-US" sz="1200" dirty="0" smtClean="0"/>
              <a:t>process…..  [A]</a:t>
            </a:r>
            <a:r>
              <a:rPr lang="en-US" sz="1200" dirty="0" err="1" smtClean="0"/>
              <a:t>lthough</a:t>
            </a:r>
            <a:r>
              <a:rPr lang="en-US" sz="1200" dirty="0" smtClean="0"/>
              <a:t> </a:t>
            </a:r>
            <a:r>
              <a:rPr lang="en-US" sz="1200" dirty="0"/>
              <a:t>a lawyer in an adversary proceeding is not required to present an impartial exposition of the law or to vouch for the evidence submitted in a cause, the lawyer must not allow the tribunal to be misled by false statements of law or fact or evidence that the lawyer knows to be false.</a:t>
            </a:r>
          </a:p>
          <a:p>
            <a:pPr marL="0" indent="0">
              <a:buNone/>
            </a:pPr>
            <a:endParaRPr lang="en-US" sz="1200" dirty="0" smtClean="0"/>
          </a:p>
        </p:txBody>
      </p:sp>
      <p:sp>
        <p:nvSpPr>
          <p:cNvPr id="5" name="Title 1"/>
          <p:cNvSpPr txBox="1">
            <a:spLocks/>
          </p:cNvSpPr>
          <p:nvPr/>
        </p:nvSpPr>
        <p:spPr bwMode="auto">
          <a:xfrm>
            <a:off x="1190625" y="9525"/>
            <a:ext cx="6781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5400" kern="1200">
                <a:solidFill>
                  <a:srgbClr val="262626"/>
                </a:solidFill>
                <a:latin typeface="+mj-lt"/>
                <a:ea typeface="+mj-ea"/>
                <a:cs typeface="+mj-cs"/>
              </a:defRPr>
            </a:lvl1pPr>
            <a:lvl2pPr algn="l" rtl="0" eaLnBrk="0" fontAlgn="base" hangingPunct="0">
              <a:spcBef>
                <a:spcPct val="0"/>
              </a:spcBef>
              <a:spcAft>
                <a:spcPct val="0"/>
              </a:spcAft>
              <a:defRPr sz="5400">
                <a:solidFill>
                  <a:srgbClr val="262626"/>
                </a:solidFill>
                <a:latin typeface="Cambria" pitchFamily="18" charset="0"/>
              </a:defRPr>
            </a:lvl2pPr>
            <a:lvl3pPr algn="l" rtl="0" eaLnBrk="0" fontAlgn="base" hangingPunct="0">
              <a:spcBef>
                <a:spcPct val="0"/>
              </a:spcBef>
              <a:spcAft>
                <a:spcPct val="0"/>
              </a:spcAft>
              <a:defRPr sz="5400">
                <a:solidFill>
                  <a:srgbClr val="262626"/>
                </a:solidFill>
                <a:latin typeface="Cambria" pitchFamily="18" charset="0"/>
              </a:defRPr>
            </a:lvl3pPr>
            <a:lvl4pPr algn="l" rtl="0" eaLnBrk="0" fontAlgn="base" hangingPunct="0">
              <a:spcBef>
                <a:spcPct val="0"/>
              </a:spcBef>
              <a:spcAft>
                <a:spcPct val="0"/>
              </a:spcAft>
              <a:defRPr sz="5400">
                <a:solidFill>
                  <a:srgbClr val="262626"/>
                </a:solidFill>
                <a:latin typeface="Cambria" pitchFamily="18" charset="0"/>
              </a:defRPr>
            </a:lvl4pPr>
            <a:lvl5pPr algn="l" rtl="0" eaLnBrk="0" fontAlgn="base" hangingPunct="0">
              <a:spcBef>
                <a:spcPct val="0"/>
              </a:spcBef>
              <a:spcAft>
                <a:spcPct val="0"/>
              </a:spcAft>
              <a:defRPr sz="5400">
                <a:solidFill>
                  <a:srgbClr val="262626"/>
                </a:solidFill>
                <a:latin typeface="Cambri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smtClean="0">
                <a:solidFill>
                  <a:schemeClr val="bg1"/>
                </a:solidFill>
              </a:rPr>
              <a:t>Ethics Rules Discussion</a:t>
            </a:r>
            <a:endParaRPr lang="en-US" sz="2400" dirty="0">
              <a:solidFill>
                <a:schemeClr val="bg1"/>
              </a:solidFill>
            </a:endParaRPr>
          </a:p>
        </p:txBody>
      </p:sp>
    </p:spTree>
    <p:extLst>
      <p:ext uri="{BB962C8B-B14F-4D97-AF65-F5344CB8AC3E}">
        <p14:creationId xmlns:p14="http://schemas.microsoft.com/office/powerpoint/2010/main" val="3351739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1B991">
            <a:alpha val="80000"/>
          </a:srgbClr>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762000" y="4648200"/>
            <a:ext cx="7696200" cy="1600200"/>
          </a:xfrm>
        </p:spPr>
        <p:txBody>
          <a:bodyPr rtlCol="0">
            <a:noAutofit/>
          </a:bodyPr>
          <a:lstStyle/>
          <a:p>
            <a:pPr eaLnBrk="1" fontAlgn="auto" hangingPunct="1">
              <a:spcAft>
                <a:spcPts val="0"/>
              </a:spcAft>
              <a:defRPr/>
            </a:pPr>
            <a:r>
              <a:rPr lang="en-US" sz="4000" b="1" dirty="0">
                <a:solidFill>
                  <a:srgbClr val="BC0000"/>
                </a:solidFill>
                <a:effectLst>
                  <a:outerShdw blurRad="38100" dist="38100" dir="2700000" algn="tl">
                    <a:srgbClr val="000000">
                      <a:alpha val="43137"/>
                    </a:srgbClr>
                  </a:outerShdw>
                </a:effectLst>
              </a:rPr>
              <a:t/>
            </a:r>
            <a:br>
              <a:rPr lang="en-US" sz="4000" b="1" dirty="0">
                <a:solidFill>
                  <a:srgbClr val="BC0000"/>
                </a:solidFill>
                <a:effectLst>
                  <a:outerShdw blurRad="38100" dist="38100" dir="2700000" algn="tl">
                    <a:srgbClr val="000000">
                      <a:alpha val="43137"/>
                    </a:srgbClr>
                  </a:outerShdw>
                </a:effectLst>
              </a:rPr>
            </a:br>
            <a:r>
              <a:rPr lang="en-US" sz="4000" b="1" dirty="0" smtClean="0">
                <a:solidFill>
                  <a:srgbClr val="BC0000"/>
                </a:solidFill>
                <a:effectLst>
                  <a:outerShdw blurRad="38100" dist="38100" dir="2700000" algn="tl">
                    <a:srgbClr val="000000">
                      <a:alpha val="43137"/>
                    </a:srgbClr>
                  </a:outerShdw>
                </a:effectLst>
              </a:rPr>
              <a:t> Generational </a:t>
            </a:r>
            <a:r>
              <a:rPr lang="en-US" sz="4000" b="1" dirty="0">
                <a:solidFill>
                  <a:srgbClr val="BC0000"/>
                </a:solidFill>
                <a:effectLst>
                  <a:outerShdw blurRad="38100" dist="38100" dir="2700000" algn="tl">
                    <a:srgbClr val="000000">
                      <a:alpha val="43137"/>
                    </a:srgbClr>
                  </a:outerShdw>
                </a:effectLst>
              </a:rPr>
              <a:t>Communication</a:t>
            </a:r>
          </a:p>
        </p:txBody>
      </p:sp>
      <p:pic>
        <p:nvPicPr>
          <p:cNvPr id="26628" name="Content Placeholder 11"/>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838200" y="381000"/>
            <a:ext cx="4344988" cy="2895600"/>
          </a:xfrm>
        </p:spPr>
      </p:pic>
      <p:sp>
        <p:nvSpPr>
          <p:cNvPr id="6" name="Content Placeholder 5"/>
          <p:cNvSpPr>
            <a:spLocks noGrp="1"/>
          </p:cNvSpPr>
          <p:nvPr>
            <p:ph sz="half" idx="2"/>
          </p:nvPr>
        </p:nvSpPr>
        <p:spPr>
          <a:xfrm>
            <a:off x="5181600" y="609600"/>
            <a:ext cx="3962400" cy="5105400"/>
          </a:xfrm>
        </p:spPr>
        <p:txBody>
          <a:bodyPr rtlCol="0">
            <a:normAutofit fontScale="92500" lnSpcReduction="10000"/>
          </a:bodyPr>
          <a:lstStyle/>
          <a:p>
            <a:pPr marL="274320" indent="-274320" eaLnBrk="1" fontAlgn="auto" hangingPunct="1">
              <a:spcAft>
                <a:spcPts val="0"/>
              </a:spcAft>
              <a:buClr>
                <a:schemeClr val="accent6"/>
              </a:buClr>
              <a:buFont typeface="Wingdings" pitchFamily="2" charset="2"/>
              <a:buChar char="§"/>
              <a:defRPr/>
            </a:pPr>
            <a:r>
              <a:rPr lang="en-US" b="1" dirty="0" smtClean="0"/>
              <a:t>Share your stories</a:t>
            </a:r>
          </a:p>
          <a:p>
            <a:pPr marL="274320" indent="-274320" eaLnBrk="1" fontAlgn="auto" hangingPunct="1">
              <a:spcAft>
                <a:spcPts val="0"/>
              </a:spcAft>
              <a:buClr>
                <a:schemeClr val="accent6"/>
              </a:buClr>
              <a:buFont typeface="Wingdings" pitchFamily="2" charset="2"/>
              <a:buChar char="§"/>
              <a:defRPr/>
            </a:pPr>
            <a:endParaRPr lang="en-US" b="1" dirty="0" smtClean="0"/>
          </a:p>
          <a:p>
            <a:pPr marL="274320" indent="-274320" eaLnBrk="1" fontAlgn="auto" hangingPunct="1">
              <a:spcAft>
                <a:spcPts val="0"/>
              </a:spcAft>
              <a:buClr>
                <a:schemeClr val="accent6"/>
              </a:buClr>
              <a:buFont typeface="Wingdings" pitchFamily="2" charset="2"/>
              <a:buChar char="§"/>
              <a:defRPr/>
            </a:pPr>
            <a:r>
              <a:rPr lang="en-US" b="1" dirty="0" smtClean="0"/>
              <a:t>Learn from each other</a:t>
            </a:r>
          </a:p>
          <a:p>
            <a:pPr marL="274320" indent="-274320" eaLnBrk="1" fontAlgn="auto" hangingPunct="1">
              <a:spcAft>
                <a:spcPts val="0"/>
              </a:spcAft>
              <a:buClr>
                <a:schemeClr val="accent6"/>
              </a:buClr>
              <a:buFont typeface="Wingdings" pitchFamily="2" charset="2"/>
              <a:buChar char="§"/>
              <a:defRPr/>
            </a:pPr>
            <a:endParaRPr lang="en-US" b="1" dirty="0"/>
          </a:p>
          <a:p>
            <a:pPr marL="274320" indent="-274320" eaLnBrk="1" fontAlgn="auto" hangingPunct="1">
              <a:spcAft>
                <a:spcPts val="0"/>
              </a:spcAft>
              <a:buClr>
                <a:schemeClr val="accent6"/>
              </a:buClr>
              <a:buFont typeface="Wingdings" pitchFamily="2" charset="2"/>
              <a:buChar char="§"/>
              <a:defRPr/>
            </a:pPr>
            <a:r>
              <a:rPr lang="en-US" b="1" dirty="0"/>
              <a:t>Be </a:t>
            </a:r>
            <a:r>
              <a:rPr lang="en-US" b="1" dirty="0" smtClean="0"/>
              <a:t>mindful</a:t>
            </a:r>
          </a:p>
          <a:p>
            <a:pPr marL="274320" indent="-274320" eaLnBrk="1" fontAlgn="auto" hangingPunct="1">
              <a:spcAft>
                <a:spcPts val="0"/>
              </a:spcAft>
              <a:buClr>
                <a:schemeClr val="accent6"/>
              </a:buClr>
              <a:buFont typeface="Wingdings" pitchFamily="2" charset="2"/>
              <a:buChar char="§"/>
              <a:defRPr/>
            </a:pPr>
            <a:endParaRPr lang="en-US" b="1" dirty="0"/>
          </a:p>
          <a:p>
            <a:pPr marL="274320" indent="-274320" eaLnBrk="1" fontAlgn="auto" hangingPunct="1">
              <a:spcAft>
                <a:spcPts val="0"/>
              </a:spcAft>
              <a:buClr>
                <a:schemeClr val="accent6"/>
              </a:buClr>
              <a:buFont typeface="Wingdings" pitchFamily="2" charset="2"/>
              <a:buChar char="§"/>
              <a:defRPr/>
            </a:pPr>
            <a:r>
              <a:rPr lang="en-US" b="1" dirty="0" smtClean="0"/>
              <a:t>Be flexible</a:t>
            </a:r>
          </a:p>
          <a:p>
            <a:pPr marL="274320" indent="-274320" eaLnBrk="1" fontAlgn="auto" hangingPunct="1">
              <a:spcAft>
                <a:spcPts val="0"/>
              </a:spcAft>
              <a:buClr>
                <a:schemeClr val="accent6"/>
              </a:buClr>
              <a:buFont typeface="Wingdings" pitchFamily="2" charset="2"/>
              <a:buChar char="§"/>
              <a:defRPr/>
            </a:pPr>
            <a:endParaRPr lang="en-US" b="1" dirty="0"/>
          </a:p>
          <a:p>
            <a:pPr marL="274320" indent="-274320" eaLnBrk="1" fontAlgn="auto" hangingPunct="1">
              <a:spcAft>
                <a:spcPts val="0"/>
              </a:spcAft>
              <a:buClr>
                <a:schemeClr val="accent6"/>
              </a:buClr>
              <a:buFont typeface="Wingdings" pitchFamily="2" charset="2"/>
              <a:buChar char="§"/>
              <a:defRPr/>
            </a:pPr>
            <a:r>
              <a:rPr lang="en-US" b="1" dirty="0" smtClean="0"/>
              <a:t>Listen</a:t>
            </a:r>
          </a:p>
          <a:p>
            <a:pPr marL="274320" indent="-274320" eaLnBrk="1" fontAlgn="auto" hangingPunct="1">
              <a:spcAft>
                <a:spcPts val="0"/>
              </a:spcAft>
              <a:buClr>
                <a:schemeClr val="accent6"/>
              </a:buClr>
              <a:buFont typeface="Wingdings" pitchFamily="2" charset="2"/>
              <a:buChar char="§"/>
              <a:defRPr/>
            </a:pPr>
            <a:endParaRPr lang="en-US" b="1" dirty="0" smtClean="0"/>
          </a:p>
          <a:p>
            <a:pPr marL="274320" indent="-274320" eaLnBrk="1" fontAlgn="auto" hangingPunct="1">
              <a:spcAft>
                <a:spcPts val="0"/>
              </a:spcAft>
              <a:buClr>
                <a:schemeClr val="accent6"/>
              </a:buClr>
              <a:buFont typeface="Wingdings" pitchFamily="2" charset="2"/>
              <a:buChar char="§"/>
              <a:defRPr/>
            </a:pPr>
            <a:r>
              <a:rPr lang="en-US" b="1" dirty="0" smtClean="0"/>
              <a:t>Discuss preferences</a:t>
            </a:r>
            <a:endParaRPr lang="en-US" b="1" dirty="0"/>
          </a:p>
          <a:p>
            <a:pPr marL="274320" indent="-274320" eaLnBrk="1" fontAlgn="auto" hangingPunct="1">
              <a:spcAft>
                <a:spcPts val="0"/>
              </a:spcAft>
              <a:buFont typeface="Arial" pitchFamily="34" charset="0"/>
              <a:buChar char="•"/>
              <a:defRPr/>
            </a:pPr>
            <a:endParaRPr lang="en-US"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1B991">
            <a:alpha val="8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5486400"/>
            <a:ext cx="7696200" cy="685800"/>
          </a:xfrm>
        </p:spPr>
        <p:txBody>
          <a:bodyPr rtlCol="0">
            <a:noAutofit/>
          </a:bodyPr>
          <a:lstStyle/>
          <a:p>
            <a:pPr eaLnBrk="1" fontAlgn="auto" hangingPunct="1">
              <a:spcAft>
                <a:spcPts val="0"/>
              </a:spcAft>
              <a:defRPr/>
            </a:pPr>
            <a:r>
              <a:rPr lang="en-US" sz="4000" b="1" dirty="0" smtClean="0">
                <a:solidFill>
                  <a:srgbClr val="BC0000"/>
                </a:solidFill>
                <a:effectLst>
                  <a:outerShdw blurRad="38100" dist="38100" dir="2700000" algn="tl">
                    <a:srgbClr val="000000">
                      <a:alpha val="43137"/>
                    </a:srgbClr>
                  </a:outerShdw>
                </a:effectLst>
              </a:rPr>
              <a:t>Speed Mentoring Rules</a:t>
            </a:r>
            <a:endParaRPr lang="en-US" sz="4000" b="1" dirty="0">
              <a:solidFill>
                <a:srgbClr val="BC0000"/>
              </a:solidFill>
              <a:effectLst>
                <a:outerShdw blurRad="38100" dist="38100" dir="2700000" algn="tl">
                  <a:srgbClr val="000000">
                    <a:alpha val="43137"/>
                  </a:srgbClr>
                </a:outerShdw>
              </a:effectLst>
            </a:endParaRPr>
          </a:p>
        </p:txBody>
      </p:sp>
      <p:sp>
        <p:nvSpPr>
          <p:cNvPr id="4" name="Content Placeholder 3"/>
          <p:cNvSpPr>
            <a:spLocks noGrp="1"/>
          </p:cNvSpPr>
          <p:nvPr>
            <p:ph sz="half" idx="1"/>
          </p:nvPr>
        </p:nvSpPr>
        <p:spPr>
          <a:xfrm>
            <a:off x="4419600" y="762000"/>
            <a:ext cx="4114800" cy="4800600"/>
          </a:xfrm>
        </p:spPr>
        <p:txBody>
          <a:bodyPr rtlCol="0">
            <a:normAutofit fontScale="77500" lnSpcReduction="20000"/>
          </a:bodyPr>
          <a:lstStyle/>
          <a:p>
            <a:pPr marL="274320" indent="-274320" eaLnBrk="1" fontAlgn="auto" hangingPunct="1">
              <a:spcAft>
                <a:spcPts val="0"/>
              </a:spcAft>
              <a:buClr>
                <a:schemeClr val="accent6"/>
              </a:buClr>
              <a:buFont typeface="Wingdings" pitchFamily="2" charset="2"/>
              <a:buChar char="§"/>
              <a:defRPr/>
            </a:pPr>
            <a:endParaRPr lang="en-US" sz="3000" dirty="0" smtClean="0"/>
          </a:p>
          <a:p>
            <a:pPr marL="274320" indent="-274320" eaLnBrk="1" fontAlgn="auto" hangingPunct="1">
              <a:spcAft>
                <a:spcPts val="0"/>
              </a:spcAft>
              <a:buClr>
                <a:schemeClr val="accent6"/>
              </a:buClr>
              <a:buFont typeface="Wingdings" pitchFamily="2" charset="2"/>
              <a:buChar char="§"/>
              <a:defRPr/>
            </a:pPr>
            <a:endParaRPr lang="en-US" sz="3000" dirty="0" smtClean="0"/>
          </a:p>
          <a:p>
            <a:pPr marL="274320" indent="-274320" eaLnBrk="1" fontAlgn="auto" hangingPunct="1">
              <a:spcAft>
                <a:spcPts val="0"/>
              </a:spcAft>
              <a:buClr>
                <a:schemeClr val="accent6"/>
              </a:buClr>
              <a:buFont typeface="Wingdings" pitchFamily="2" charset="2"/>
              <a:buChar char="§"/>
              <a:defRPr/>
            </a:pPr>
            <a:r>
              <a:rPr lang="en-US" sz="3000" dirty="0" smtClean="0"/>
              <a:t>Ten minutes per topic</a:t>
            </a:r>
          </a:p>
          <a:p>
            <a:pPr marL="274320" indent="-274320" eaLnBrk="1" fontAlgn="auto" hangingPunct="1">
              <a:spcAft>
                <a:spcPts val="0"/>
              </a:spcAft>
              <a:buClr>
                <a:schemeClr val="accent6"/>
              </a:buClr>
              <a:buFont typeface="Wingdings" pitchFamily="2" charset="2"/>
              <a:buChar char="§"/>
              <a:defRPr/>
            </a:pPr>
            <a:endParaRPr lang="en-US" sz="3000" dirty="0" smtClean="0"/>
          </a:p>
          <a:p>
            <a:pPr marL="274320" indent="-274320" eaLnBrk="1" fontAlgn="auto" hangingPunct="1">
              <a:spcAft>
                <a:spcPts val="0"/>
              </a:spcAft>
              <a:buClr>
                <a:schemeClr val="accent6"/>
              </a:buClr>
              <a:buFont typeface="Wingdings" pitchFamily="2" charset="2"/>
              <a:buChar char="§"/>
              <a:defRPr/>
            </a:pPr>
            <a:r>
              <a:rPr lang="en-US" sz="3000" dirty="0" smtClean="0"/>
              <a:t>When the whistle blows: STOP</a:t>
            </a:r>
          </a:p>
          <a:p>
            <a:pPr marL="274320" indent="-274320" eaLnBrk="1" fontAlgn="auto" hangingPunct="1">
              <a:spcAft>
                <a:spcPts val="0"/>
              </a:spcAft>
              <a:buClr>
                <a:schemeClr val="accent6"/>
              </a:buClr>
              <a:buFont typeface="Wingdings" pitchFamily="2" charset="2"/>
              <a:buChar char="§"/>
              <a:defRPr/>
            </a:pPr>
            <a:endParaRPr lang="en-US" sz="3000" dirty="0" smtClean="0"/>
          </a:p>
          <a:p>
            <a:pPr marL="274320" indent="-274320" eaLnBrk="1" fontAlgn="auto" hangingPunct="1">
              <a:spcAft>
                <a:spcPts val="0"/>
              </a:spcAft>
              <a:buClr>
                <a:schemeClr val="accent6"/>
              </a:buClr>
              <a:buFont typeface="Wingdings" pitchFamily="2" charset="2"/>
              <a:buChar char="§"/>
              <a:defRPr/>
            </a:pPr>
            <a:r>
              <a:rPr lang="en-US" sz="3000" dirty="0" smtClean="0"/>
              <a:t>LISTEN.  Let the mentee’s questions guide the chat</a:t>
            </a:r>
          </a:p>
          <a:p>
            <a:pPr marL="274320" indent="-274320" eaLnBrk="1" fontAlgn="auto" hangingPunct="1">
              <a:spcAft>
                <a:spcPts val="0"/>
              </a:spcAft>
              <a:buClr>
                <a:schemeClr val="accent6"/>
              </a:buClr>
              <a:buFont typeface="Wingdings" pitchFamily="2" charset="2"/>
              <a:buChar char="§"/>
              <a:defRPr/>
            </a:pPr>
            <a:endParaRPr lang="en-US" sz="3000" dirty="0" smtClean="0"/>
          </a:p>
          <a:p>
            <a:pPr marL="274320" indent="-274320" eaLnBrk="1" fontAlgn="auto" hangingPunct="1">
              <a:spcAft>
                <a:spcPts val="0"/>
              </a:spcAft>
              <a:buClr>
                <a:schemeClr val="accent6"/>
              </a:buClr>
              <a:buFont typeface="Wingdings" pitchFamily="2" charset="2"/>
              <a:buChar char="§"/>
              <a:defRPr/>
            </a:pPr>
            <a:r>
              <a:rPr lang="en-US" sz="3000" dirty="0" smtClean="0"/>
              <a:t>Be prepared to raise topics if you’re greeted with silence</a:t>
            </a:r>
          </a:p>
          <a:p>
            <a:pPr marL="274320" indent="-274320"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1B991">
            <a:alpha val="8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5562600"/>
            <a:ext cx="6781800" cy="609600"/>
          </a:xfrm>
        </p:spPr>
        <p:txBody>
          <a:bodyPr rtlCol="0">
            <a:noAutofit/>
          </a:bodyPr>
          <a:lstStyle/>
          <a:p>
            <a:pPr eaLnBrk="1" fontAlgn="auto" hangingPunct="1">
              <a:spcAft>
                <a:spcPts val="0"/>
              </a:spcAft>
              <a:defRPr/>
            </a:pPr>
            <a:r>
              <a:rPr lang="en-US" sz="4000" b="1" smtClean="0">
                <a:solidFill>
                  <a:srgbClr val="BC0000"/>
                </a:solidFill>
                <a:effectLst>
                  <a:outerShdw blurRad="38100" dist="38100" dir="2700000" algn="tl">
                    <a:srgbClr val="000000">
                      <a:alpha val="43137"/>
                    </a:srgbClr>
                  </a:outerShdw>
                </a:effectLst>
              </a:rPr>
              <a:t>Mentee Topics</a:t>
            </a:r>
            <a:endParaRPr lang="en-US" sz="4000" dirty="0">
              <a:solidFill>
                <a:schemeClr val="tx1">
                  <a:lumMod val="85000"/>
                  <a:lumOff val="15000"/>
                </a:schemeClr>
              </a:solidFill>
            </a:endParaRPr>
          </a:p>
        </p:txBody>
      </p:sp>
      <p:sp>
        <p:nvSpPr>
          <p:cNvPr id="3" name="Content Placeholder 5"/>
          <p:cNvSpPr>
            <a:spLocks noGrp="1"/>
          </p:cNvSpPr>
          <p:nvPr>
            <p:ph sz="half" idx="2"/>
          </p:nvPr>
        </p:nvSpPr>
        <p:spPr>
          <a:xfrm>
            <a:off x="1676400" y="609600"/>
            <a:ext cx="7467600" cy="5105400"/>
          </a:xfrm>
        </p:spPr>
        <p:txBody>
          <a:bodyPr rtlCol="0">
            <a:normAutofit fontScale="92500" lnSpcReduction="10000"/>
          </a:bodyPr>
          <a:lstStyle/>
          <a:p>
            <a:pPr marL="274320" indent="-274320" eaLnBrk="1" fontAlgn="auto" hangingPunct="1">
              <a:spcAft>
                <a:spcPts val="0"/>
              </a:spcAft>
              <a:buClr>
                <a:schemeClr val="accent6"/>
              </a:buClr>
              <a:buFont typeface="Wingdings" pitchFamily="2" charset="2"/>
              <a:buChar char="§"/>
              <a:defRPr/>
            </a:pPr>
            <a:r>
              <a:rPr lang="en-US" b="1" i="1" dirty="0" smtClean="0"/>
              <a:t>Jobs</a:t>
            </a:r>
          </a:p>
          <a:p>
            <a:pPr marL="274320" indent="-274320" eaLnBrk="1" fontAlgn="auto" hangingPunct="1">
              <a:spcAft>
                <a:spcPts val="0"/>
              </a:spcAft>
              <a:buClr>
                <a:schemeClr val="accent6"/>
              </a:buClr>
              <a:buFont typeface="Wingdings" pitchFamily="2" charset="2"/>
              <a:buChar char="§"/>
              <a:defRPr/>
            </a:pPr>
            <a:endParaRPr lang="en-US" b="1" dirty="0" smtClean="0"/>
          </a:p>
          <a:p>
            <a:pPr marL="274320" indent="-274320" eaLnBrk="1" fontAlgn="auto" hangingPunct="1">
              <a:spcAft>
                <a:spcPts val="0"/>
              </a:spcAft>
              <a:buClr>
                <a:schemeClr val="accent6"/>
              </a:buClr>
              <a:buFont typeface="Wingdings" pitchFamily="2" charset="2"/>
              <a:buChar char="§"/>
              <a:defRPr/>
            </a:pPr>
            <a:r>
              <a:rPr lang="en-US" b="1" i="1" dirty="0" smtClean="0"/>
              <a:t>Networking</a:t>
            </a:r>
          </a:p>
          <a:p>
            <a:pPr marL="274320" indent="-274320" eaLnBrk="1" fontAlgn="auto" hangingPunct="1">
              <a:spcAft>
                <a:spcPts val="0"/>
              </a:spcAft>
              <a:buClr>
                <a:schemeClr val="accent6"/>
              </a:buClr>
              <a:buFont typeface="Wingdings" pitchFamily="2" charset="2"/>
              <a:buChar char="§"/>
              <a:defRPr/>
            </a:pPr>
            <a:endParaRPr lang="en-US" b="1" dirty="0"/>
          </a:p>
          <a:p>
            <a:pPr marL="274320" indent="-274320" eaLnBrk="1" fontAlgn="auto" hangingPunct="1">
              <a:spcAft>
                <a:spcPts val="0"/>
              </a:spcAft>
              <a:buClr>
                <a:schemeClr val="accent6"/>
              </a:buClr>
              <a:buFont typeface="Wingdings" pitchFamily="2" charset="2"/>
              <a:buChar char="§"/>
              <a:defRPr/>
            </a:pPr>
            <a:r>
              <a:rPr lang="en-US" b="1" i="1" dirty="0"/>
              <a:t>Summer Work</a:t>
            </a:r>
            <a:endParaRPr lang="en-US" b="1" dirty="0" smtClean="0"/>
          </a:p>
          <a:p>
            <a:pPr marL="274320" indent="-274320" eaLnBrk="1" fontAlgn="auto" hangingPunct="1">
              <a:spcAft>
                <a:spcPts val="0"/>
              </a:spcAft>
              <a:buClr>
                <a:schemeClr val="accent6"/>
              </a:buClr>
              <a:buFont typeface="Wingdings" pitchFamily="2" charset="2"/>
              <a:buChar char="§"/>
              <a:defRPr/>
            </a:pPr>
            <a:endParaRPr lang="en-US" b="1" dirty="0"/>
          </a:p>
          <a:p>
            <a:pPr marL="274320" indent="-274320" eaLnBrk="1" fontAlgn="auto" hangingPunct="1">
              <a:spcAft>
                <a:spcPts val="0"/>
              </a:spcAft>
              <a:buClr>
                <a:schemeClr val="accent6"/>
              </a:buClr>
              <a:buFont typeface="Wingdings" pitchFamily="2" charset="2"/>
              <a:buChar char="§"/>
              <a:defRPr/>
            </a:pPr>
            <a:r>
              <a:rPr lang="en-US" b="1" i="1" dirty="0"/>
              <a:t>Associate Life</a:t>
            </a:r>
            <a:endParaRPr lang="en-US" b="1" dirty="0" smtClean="0"/>
          </a:p>
          <a:p>
            <a:pPr marL="274320" indent="-274320" eaLnBrk="1" fontAlgn="auto" hangingPunct="1">
              <a:spcAft>
                <a:spcPts val="0"/>
              </a:spcAft>
              <a:buClr>
                <a:schemeClr val="accent6"/>
              </a:buClr>
              <a:buFont typeface="Wingdings" pitchFamily="2" charset="2"/>
              <a:buChar char="§"/>
              <a:defRPr/>
            </a:pPr>
            <a:endParaRPr lang="en-US" b="1" dirty="0"/>
          </a:p>
          <a:p>
            <a:pPr marL="274320" indent="-274320" eaLnBrk="1" fontAlgn="auto" hangingPunct="1">
              <a:spcAft>
                <a:spcPts val="0"/>
              </a:spcAft>
              <a:buClr>
                <a:schemeClr val="accent6"/>
              </a:buClr>
              <a:buFont typeface="Wingdings" pitchFamily="2" charset="2"/>
              <a:buChar char="§"/>
              <a:defRPr/>
            </a:pPr>
            <a:r>
              <a:rPr lang="en-US" b="1" i="1" dirty="0"/>
              <a:t>Professionalism</a:t>
            </a:r>
            <a:endParaRPr lang="en-US" b="1" dirty="0" smtClean="0"/>
          </a:p>
          <a:p>
            <a:pPr marL="274320" indent="-274320" eaLnBrk="1" fontAlgn="auto" hangingPunct="1">
              <a:spcAft>
                <a:spcPts val="0"/>
              </a:spcAft>
              <a:buClr>
                <a:schemeClr val="accent6"/>
              </a:buClr>
              <a:buFont typeface="Wingdings" pitchFamily="2" charset="2"/>
              <a:buChar char="§"/>
              <a:defRPr/>
            </a:pPr>
            <a:endParaRPr lang="en-US" b="1" dirty="0" smtClean="0"/>
          </a:p>
          <a:p>
            <a:pPr marL="274320" indent="-274320" eaLnBrk="1" fontAlgn="auto" hangingPunct="1">
              <a:spcAft>
                <a:spcPts val="0"/>
              </a:spcAft>
              <a:buClr>
                <a:schemeClr val="accent6"/>
              </a:buClr>
              <a:buFont typeface="Wingdings" pitchFamily="2" charset="2"/>
              <a:buChar char="§"/>
              <a:defRPr/>
            </a:pPr>
            <a:r>
              <a:rPr lang="en-US" b="1" i="1" dirty="0"/>
              <a:t>Law School Miscellaneous</a:t>
            </a:r>
            <a:endParaRPr lang="en-US" b="1" dirty="0"/>
          </a:p>
          <a:p>
            <a:pPr marL="274320" indent="-274320" eaLnBrk="1" fontAlgn="auto" hangingPunct="1">
              <a:spcAft>
                <a:spcPts val="0"/>
              </a:spcAft>
              <a:buFont typeface="Arial" pitchFamily="34" charset="0"/>
              <a:buChar char="•"/>
              <a:defRPr/>
            </a:pPr>
            <a:endParaRPr lang="en-US"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62000" y="4572000"/>
            <a:ext cx="7924800" cy="1600200"/>
          </a:xfrm>
        </p:spPr>
        <p:txBody>
          <a:bodyPr rtlCol="0">
            <a:noAutofit/>
          </a:bodyPr>
          <a:lstStyle/>
          <a:p>
            <a:pPr eaLnBrk="1" fontAlgn="auto" hangingPunct="1">
              <a:spcAft>
                <a:spcPts val="0"/>
              </a:spcAft>
              <a:defRPr/>
            </a:pPr>
            <a:r>
              <a:rPr lang="en-US" sz="4000" b="1" dirty="0" smtClean="0">
                <a:solidFill>
                  <a:srgbClr val="BC0000"/>
                </a:solidFill>
                <a:effectLst>
                  <a:outerShdw blurRad="38100" dist="38100" dir="2700000" algn="tl">
                    <a:srgbClr val="000000">
                      <a:alpha val="43137"/>
                    </a:srgbClr>
                  </a:outerShdw>
                </a:effectLst>
              </a:rPr>
              <a:t>Pairs Meet</a:t>
            </a:r>
            <a:endParaRPr lang="en-US" sz="4000" b="1" dirty="0">
              <a:solidFill>
                <a:srgbClr val="BC0000"/>
              </a:solidFill>
              <a:effectLst>
                <a:outerShdw blurRad="38100" dist="38100" dir="2700000" algn="tl">
                  <a:srgbClr val="000000">
                    <a:alpha val="43137"/>
                  </a:srgbClr>
                </a:outerShdw>
              </a:effectLst>
            </a:endParaRPr>
          </a:p>
        </p:txBody>
      </p:sp>
      <p:sp>
        <p:nvSpPr>
          <p:cNvPr id="16388" name="Text Placeholder 4"/>
          <p:cNvSpPr>
            <a:spLocks noGrp="1"/>
          </p:cNvSpPr>
          <p:nvPr>
            <p:ph type="body" idx="4294967295"/>
          </p:nvPr>
        </p:nvSpPr>
        <p:spPr>
          <a:xfrm>
            <a:off x="0" y="609600"/>
            <a:ext cx="3657600" cy="639763"/>
          </a:xfrm>
        </p:spPr>
        <p:txBody>
          <a:bodyPr/>
          <a:lstStyle/>
          <a:p>
            <a:pPr marL="0" indent="0" eaLnBrk="1" hangingPunct="1">
              <a:buFont typeface="Arial" charset="0"/>
              <a:buNone/>
            </a:pPr>
            <a:r>
              <a:rPr lang="en-US" smtClean="0"/>
              <a:t>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Custom 4">
      <a:dk1>
        <a:sysClr val="windowText" lastClr="000000"/>
      </a:dk1>
      <a:lt1>
        <a:sysClr val="window" lastClr="FFFFFF"/>
      </a:lt1>
      <a:dk2>
        <a:srgbClr val="1F497D"/>
      </a:dk2>
      <a:lt2>
        <a:srgbClr val="EEECE1"/>
      </a:lt2>
      <a:accent1>
        <a:srgbClr val="1F497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ambria"/>
        <a:ea typeface=""/>
        <a:cs typeface=""/>
      </a:majorFont>
      <a:minorFont>
        <a:latin typeface="Calibri"/>
        <a:ea typeface=""/>
        <a:cs typeface=""/>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614</Words>
  <Application>Microsoft Office PowerPoint</Application>
  <PresentationFormat>On-screen Show (4:3)</PresentationFormat>
  <Paragraphs>133</Paragraphs>
  <Slides>9</Slides>
  <Notes>8</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NewsPrint</vt:lpstr>
      <vt:lpstr>Mentor Orientation Richard Linn Inn American Inn of Court</vt:lpstr>
      <vt:lpstr>Agenda</vt:lpstr>
      <vt:lpstr>  </vt:lpstr>
      <vt:lpstr>Mentoring Relationship</vt:lpstr>
      <vt:lpstr>Ethics Implications of Mentoring A mentoring attorney will have in mind the rules of professional conduct.  This will assist new lawyers and law students in developing an increased understanding of professionalism and will promote conduct that conforms with the rules of professional conduct.  </vt:lpstr>
      <vt:lpstr>  Generational Communication</vt:lpstr>
      <vt:lpstr>Speed Mentoring Rules</vt:lpstr>
      <vt:lpstr>Mentee Topics</vt:lpstr>
      <vt:lpstr>Pairs Meet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2013-10-28T18:33:26Z</dcterms:created>
  <dcterms:modified xsi:type="dcterms:W3CDTF">2013-11-04T20:00:30Z</dcterms:modified>
</cp:coreProperties>
</file>