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7" r:id="rId6"/>
    <p:sldId id="257" r:id="rId7"/>
    <p:sldId id="258" r:id="rId8"/>
    <p:sldId id="259" r:id="rId9"/>
    <p:sldId id="260" r:id="rId10"/>
    <p:sldId id="262" r:id="rId11"/>
    <p:sldId id="263" r:id="rId12"/>
    <p:sldId id="265" r:id="rId13"/>
    <p:sldId id="268"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by Bingham" initials="LB" lastIdx="1" clrIdx="0">
    <p:extLst>
      <p:ext uri="{19B8F6BF-5375-455C-9EA6-DF929625EA0E}">
        <p15:presenceInfo xmlns:p15="http://schemas.microsoft.com/office/powerpoint/2012/main" userId="S::lbingham@innsofcourt.org::8a35590c-9add-4b43-bad5-f016bf89da60" providerId="AD"/>
      </p:ext>
    </p:extLst>
  </p:cmAuthor>
  <p:cmAuthor id="2" name="Anne Paul" initials="AP" lastIdx="1" clrIdx="1">
    <p:extLst>
      <p:ext uri="{19B8F6BF-5375-455C-9EA6-DF929625EA0E}">
        <p15:presenceInfo xmlns:p15="http://schemas.microsoft.com/office/powerpoint/2012/main" userId="S::apaul@innsofcourt.org::d9711889-3a7f-486c-a5e6-19d01327c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BDB12-8AA7-B4C3-AB36-5F9EBD525EEE}" v="1" dt="2021-04-19T12:16:03.792"/>
    <p1510:client id="{34B08E45-09A7-C3A9-B5D8-3CDB12C532E9}" v="98" dt="2021-05-27T13:46:55.600"/>
    <p1510:client id="{615D74CE-BDA7-B37B-8A82-A6262D0364D8}" v="2" dt="2021-04-13T14:13:34.591"/>
    <p1510:client id="{DB1AB99F-60FE-0000-A363-FFA71CAA555E}" v="1" dt="2021-03-29T19:42:30.659"/>
    <p1510:client id="{DEDD095B-2914-6799-64E5-7D89113DC22D}" v="76" dt="2021-05-27T15:19:37.041"/>
    <p1510:client id="{EAF772E5-554D-3D1B-141B-E5AF3A8B9451}" v="6" dt="2021-05-27T20:08:46.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6197" autoAdjust="0"/>
  </p:normalViewPr>
  <p:slideViewPr>
    <p:cSldViewPr>
      <p:cViewPr varScale="1">
        <p:scale>
          <a:sx n="119" d="100"/>
          <a:sy n="119" d="100"/>
        </p:scale>
        <p:origin x="1448"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10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by Bingham" userId="S::lbingham@innsofcourt.org::8a35590c-9add-4b43-bad5-f016bf89da60" providerId="AD" clId="Web-{DB1AB99F-60FE-0000-A363-FFA71CAA555E}"/>
    <pc:docChg chg="">
      <pc:chgData name="Libby Bingham" userId="S::lbingham@innsofcourt.org::8a35590c-9add-4b43-bad5-f016bf89da60" providerId="AD" clId="Web-{DB1AB99F-60FE-0000-A363-FFA71CAA555E}" dt="2021-03-29T19:42:30.659" v="0"/>
      <pc:docMkLst>
        <pc:docMk/>
      </pc:docMkLst>
      <pc:sldChg chg="addCm">
        <pc:chgData name="Libby Bingham" userId="S::lbingham@innsofcourt.org::8a35590c-9add-4b43-bad5-f016bf89da60" providerId="AD" clId="Web-{DB1AB99F-60FE-0000-A363-FFA71CAA555E}" dt="2021-03-29T19:42:30.659" v="0"/>
        <pc:sldMkLst>
          <pc:docMk/>
          <pc:sldMk cId="3166015338" sldId="266"/>
        </pc:sldMkLst>
      </pc:sldChg>
    </pc:docChg>
  </pc:docChgLst>
  <pc:docChgLst>
    <pc:chgData name="Michelle Runge" userId="S::mrunge@innsofcourt.org::7edb415c-8452-405d-8552-7b708b29ed8f" providerId="AD" clId="Web-{118BDB12-8AA7-B4C3-AB36-5F9EBD525EEE}"/>
    <pc:docChg chg="">
      <pc:chgData name="Michelle Runge" userId="S::mrunge@innsofcourt.org::7edb415c-8452-405d-8552-7b708b29ed8f" providerId="AD" clId="Web-{118BDB12-8AA7-B4C3-AB36-5F9EBD525EEE}" dt="2021-04-19T12:16:03.792" v="0"/>
      <pc:docMkLst>
        <pc:docMk/>
      </pc:docMkLst>
      <pc:sldChg chg="delCm">
        <pc:chgData name="Michelle Runge" userId="S::mrunge@innsofcourt.org::7edb415c-8452-405d-8552-7b708b29ed8f" providerId="AD" clId="Web-{118BDB12-8AA7-B4C3-AB36-5F9EBD525EEE}" dt="2021-04-19T12:16:03.792" v="0"/>
        <pc:sldMkLst>
          <pc:docMk/>
          <pc:sldMk cId="3307299912" sldId="265"/>
        </pc:sldMkLst>
      </pc:sldChg>
    </pc:docChg>
  </pc:docChgLst>
  <pc:docChgLst>
    <pc:chgData name="Lydia Sallade" userId="S::lsallade_mcbrayerfirm.com#ext#@amicf.onmicrosoft.com::92c20431-677a-4744-abb2-2795425f51fb" providerId="AD" clId="Web-{EAF772E5-554D-3D1B-141B-E5AF3A8B9451}"/>
    <pc:docChg chg="modSld">
      <pc:chgData name="Lydia Sallade" userId="S::lsallade_mcbrayerfirm.com#ext#@amicf.onmicrosoft.com::92c20431-677a-4744-abb2-2795425f51fb" providerId="AD" clId="Web-{EAF772E5-554D-3D1B-141B-E5AF3A8B9451}" dt="2021-05-27T20:08:46.171" v="2" actId="20577"/>
      <pc:docMkLst>
        <pc:docMk/>
      </pc:docMkLst>
      <pc:sldChg chg="modSp">
        <pc:chgData name="Lydia Sallade" userId="S::lsallade_mcbrayerfirm.com#ext#@amicf.onmicrosoft.com::92c20431-677a-4744-abb2-2795425f51fb" providerId="AD" clId="Web-{EAF772E5-554D-3D1B-141B-E5AF3A8B9451}" dt="2021-05-27T20:08:46.171" v="2" actId="20577"/>
        <pc:sldMkLst>
          <pc:docMk/>
          <pc:sldMk cId="3307299912" sldId="265"/>
        </pc:sldMkLst>
        <pc:spChg chg="mod">
          <ac:chgData name="Lydia Sallade" userId="S::lsallade_mcbrayerfirm.com#ext#@amicf.onmicrosoft.com::92c20431-677a-4744-abb2-2795425f51fb" providerId="AD" clId="Web-{EAF772E5-554D-3D1B-141B-E5AF3A8B9451}" dt="2021-05-27T20:08:46.171" v="2" actId="20577"/>
          <ac:spMkLst>
            <pc:docMk/>
            <pc:sldMk cId="3307299912" sldId="265"/>
            <ac:spMk id="2" creationId="{C3DDA0D1-FFD8-47F6-9394-95C8E78F3F4E}"/>
          </ac:spMkLst>
        </pc:spChg>
      </pc:sldChg>
    </pc:docChg>
  </pc:docChgLst>
  <pc:docChgLst>
    <pc:chgData name="Anne Paul" userId="S::apaul@innsofcourt.org::d9711889-3a7f-486c-a5e6-19d01327c8f4" providerId="AD" clId="Web-{615D74CE-BDA7-B37B-8A82-A6262D0364D8}"/>
    <pc:docChg chg="">
      <pc:chgData name="Anne Paul" userId="S::apaul@innsofcourt.org::d9711889-3a7f-486c-a5e6-19d01327c8f4" providerId="AD" clId="Web-{615D74CE-BDA7-B37B-8A82-A6262D0364D8}" dt="2021-04-13T14:13:34.591" v="1"/>
      <pc:docMkLst>
        <pc:docMk/>
      </pc:docMkLst>
      <pc:sldChg chg="addCm modCm">
        <pc:chgData name="Anne Paul" userId="S::apaul@innsofcourt.org::d9711889-3a7f-486c-a5e6-19d01327c8f4" providerId="AD" clId="Web-{615D74CE-BDA7-B37B-8A82-A6262D0364D8}" dt="2021-04-13T14:13:34.591" v="1"/>
        <pc:sldMkLst>
          <pc:docMk/>
          <pc:sldMk cId="3307299912" sldId="265"/>
        </pc:sldMkLst>
      </pc:sldChg>
    </pc:docChg>
  </pc:docChgLst>
  <pc:docChgLst>
    <pc:chgData name="Michelle Runge" userId="S::mrunge@innsofcourt.org::7edb415c-8452-405d-8552-7b708b29ed8f" providerId="AD" clId="Web-{DEDD095B-2914-6799-64E5-7D89113DC22D}"/>
    <pc:docChg chg="modSld">
      <pc:chgData name="Michelle Runge" userId="S::mrunge@innsofcourt.org::7edb415c-8452-405d-8552-7b708b29ed8f" providerId="AD" clId="Web-{DEDD095B-2914-6799-64E5-7D89113DC22D}" dt="2021-05-27T15:19:43.557" v="191"/>
      <pc:docMkLst>
        <pc:docMk/>
      </pc:docMkLst>
      <pc:sldChg chg="modSp modNotes">
        <pc:chgData name="Michelle Runge" userId="S::mrunge@innsofcourt.org::7edb415c-8452-405d-8552-7b708b29ed8f" providerId="AD" clId="Web-{DEDD095B-2914-6799-64E5-7D89113DC22D}" dt="2021-05-27T15:15:51.285" v="47" actId="1076"/>
        <pc:sldMkLst>
          <pc:docMk/>
          <pc:sldMk cId="3994835000" sldId="256"/>
        </pc:sldMkLst>
        <pc:spChg chg="mod">
          <ac:chgData name="Michelle Runge" userId="S::mrunge@innsofcourt.org::7edb415c-8452-405d-8552-7b708b29ed8f" providerId="AD" clId="Web-{DEDD095B-2914-6799-64E5-7D89113DC22D}" dt="2021-05-27T15:15:43.597" v="46" actId="20577"/>
          <ac:spMkLst>
            <pc:docMk/>
            <pc:sldMk cId="3994835000" sldId="256"/>
            <ac:spMk id="2" creationId="{00000000-0000-0000-0000-000000000000}"/>
          </ac:spMkLst>
        </pc:spChg>
        <pc:spChg chg="mod">
          <ac:chgData name="Michelle Runge" userId="S::mrunge@innsofcourt.org::7edb415c-8452-405d-8552-7b708b29ed8f" providerId="AD" clId="Web-{DEDD095B-2914-6799-64E5-7D89113DC22D}" dt="2021-05-27T15:15:51.285" v="47" actId="1076"/>
          <ac:spMkLst>
            <pc:docMk/>
            <pc:sldMk cId="3994835000" sldId="256"/>
            <ac:spMk id="3" creationId="{2341B8F2-D3B5-4681-8B87-DEA95A2AFE15}"/>
          </ac:spMkLst>
        </pc:spChg>
      </pc:sldChg>
      <pc:sldChg chg="modNotes">
        <pc:chgData name="Michelle Runge" userId="S::mrunge@innsofcourt.org::7edb415c-8452-405d-8552-7b708b29ed8f" providerId="AD" clId="Web-{DEDD095B-2914-6799-64E5-7D89113DC22D}" dt="2021-05-27T15:16:19.801" v="76"/>
        <pc:sldMkLst>
          <pc:docMk/>
          <pc:sldMk cId="1204306627" sldId="257"/>
        </pc:sldMkLst>
      </pc:sldChg>
      <pc:sldChg chg="modNotes">
        <pc:chgData name="Michelle Runge" userId="S::mrunge@innsofcourt.org::7edb415c-8452-405d-8552-7b708b29ed8f" providerId="AD" clId="Web-{DEDD095B-2914-6799-64E5-7D89113DC22D}" dt="2021-05-27T15:16:57.240" v="118"/>
        <pc:sldMkLst>
          <pc:docMk/>
          <pc:sldMk cId="3177852319" sldId="260"/>
        </pc:sldMkLst>
      </pc:sldChg>
      <pc:sldChg chg="modNotes">
        <pc:chgData name="Michelle Runge" userId="S::mrunge@innsofcourt.org::7edb415c-8452-405d-8552-7b708b29ed8f" providerId="AD" clId="Web-{DEDD095B-2914-6799-64E5-7D89113DC22D}" dt="2021-05-27T15:19:19.510" v="186"/>
        <pc:sldMkLst>
          <pc:docMk/>
          <pc:sldMk cId="2114210430" sldId="262"/>
        </pc:sldMkLst>
      </pc:sldChg>
      <pc:sldChg chg="modSp modNotes">
        <pc:chgData name="Michelle Runge" userId="S::mrunge@innsofcourt.org::7edb415c-8452-405d-8552-7b708b29ed8f" providerId="AD" clId="Web-{DEDD095B-2914-6799-64E5-7D89113DC22D}" dt="2021-05-27T15:19:43.557" v="191"/>
        <pc:sldMkLst>
          <pc:docMk/>
          <pc:sldMk cId="215571951" sldId="268"/>
        </pc:sldMkLst>
        <pc:spChg chg="mod">
          <ac:chgData name="Michelle Runge" userId="S::mrunge@innsofcourt.org::7edb415c-8452-405d-8552-7b708b29ed8f" providerId="AD" clId="Web-{DEDD095B-2914-6799-64E5-7D89113DC22D}" dt="2021-05-27T15:19:35.401" v="187" actId="20577"/>
          <ac:spMkLst>
            <pc:docMk/>
            <pc:sldMk cId="215571951" sldId="268"/>
            <ac:spMk id="2" creationId="{85D00855-6B04-5844-8736-F340D6D61D3B}"/>
          </ac:spMkLst>
        </pc:spChg>
      </pc:sldChg>
    </pc:docChg>
  </pc:docChgLst>
  <pc:docChgLst>
    <pc:chgData name="Michelle Runge" userId="S::mrunge@innsofcourt.org::7edb415c-8452-405d-8552-7b708b29ed8f" providerId="AD" clId="Web-{1AC9547E-E60E-96C1-1990-2FDCEB0508B1}"/>
    <pc:docChg chg="modSld">
      <pc:chgData name="Michelle Runge" userId="S::mrunge@innsofcourt.org::7edb415c-8452-405d-8552-7b708b29ed8f" providerId="AD" clId="Web-{1AC9547E-E60E-96C1-1990-2FDCEB0508B1}" dt="2021-05-25T13:12:33.867" v="1"/>
      <pc:docMkLst>
        <pc:docMk/>
      </pc:docMkLst>
      <pc:sldChg chg="modNotes">
        <pc:chgData name="Michelle Runge" userId="S::mrunge@innsofcourt.org::7edb415c-8452-405d-8552-7b708b29ed8f" providerId="AD" clId="Web-{1AC9547E-E60E-96C1-1990-2FDCEB0508B1}" dt="2021-05-25T13:12:33.867" v="1"/>
        <pc:sldMkLst>
          <pc:docMk/>
          <pc:sldMk cId="3994835000" sldId="256"/>
        </pc:sldMkLst>
      </pc:sldChg>
    </pc:docChg>
  </pc:docChgLst>
  <pc:docChgLst>
    <pc:chgData name="Michelle Runge" userId="S::mrunge@innsofcourt.org::7edb415c-8452-405d-8552-7b708b29ed8f" providerId="AD" clId="Web-{34B08E45-09A7-C3A9-B5D8-3CDB12C532E9}"/>
    <pc:docChg chg="delSld modSld">
      <pc:chgData name="Michelle Runge" userId="S::mrunge@innsofcourt.org::7edb415c-8452-405d-8552-7b708b29ed8f" providerId="AD" clId="Web-{34B08E45-09A7-C3A9-B5D8-3CDB12C532E9}" dt="2021-05-27T13:46:53.928" v="135" actId="20577"/>
      <pc:docMkLst>
        <pc:docMk/>
      </pc:docMkLst>
      <pc:sldChg chg="modNotes">
        <pc:chgData name="Michelle Runge" userId="S::mrunge@innsofcourt.org::7edb415c-8452-405d-8552-7b708b29ed8f" providerId="AD" clId="Web-{34B08E45-09A7-C3A9-B5D8-3CDB12C532E9}" dt="2021-05-27T13:45:57.942" v="101"/>
        <pc:sldMkLst>
          <pc:docMk/>
          <pc:sldMk cId="1518231154" sldId="258"/>
        </pc:sldMkLst>
      </pc:sldChg>
      <pc:sldChg chg="del">
        <pc:chgData name="Michelle Runge" userId="S::mrunge@innsofcourt.org::7edb415c-8452-405d-8552-7b708b29ed8f" providerId="AD" clId="Web-{34B08E45-09A7-C3A9-B5D8-3CDB12C532E9}" dt="2021-05-27T13:46:47.647" v="125"/>
        <pc:sldMkLst>
          <pc:docMk/>
          <pc:sldMk cId="795891290" sldId="261"/>
        </pc:sldMkLst>
      </pc:sldChg>
      <pc:sldChg chg="modSp">
        <pc:chgData name="Michelle Runge" userId="S::mrunge@innsofcourt.org::7edb415c-8452-405d-8552-7b708b29ed8f" providerId="AD" clId="Web-{34B08E45-09A7-C3A9-B5D8-3CDB12C532E9}" dt="2021-05-27T13:46:53.928" v="135" actId="20577"/>
        <pc:sldMkLst>
          <pc:docMk/>
          <pc:sldMk cId="2114210430" sldId="262"/>
        </pc:sldMkLst>
        <pc:spChg chg="mod">
          <ac:chgData name="Michelle Runge" userId="S::mrunge@innsofcourt.org::7edb415c-8452-405d-8552-7b708b29ed8f" providerId="AD" clId="Web-{34B08E45-09A7-C3A9-B5D8-3CDB12C532E9}" dt="2021-05-27T13:46:53.928" v="135" actId="20577"/>
          <ac:spMkLst>
            <pc:docMk/>
            <pc:sldMk cId="2114210430" sldId="262"/>
            <ac:spMk id="2" creationId="{D5926049-0279-4210-8FD9-6EFB4E5229E8}"/>
          </ac:spMkLst>
        </pc:spChg>
      </pc:sldChg>
      <pc:sldChg chg="del">
        <pc:chgData name="Michelle Runge" userId="S::mrunge@innsofcourt.org::7edb415c-8452-405d-8552-7b708b29ed8f" providerId="AD" clId="Web-{34B08E45-09A7-C3A9-B5D8-3CDB12C532E9}" dt="2021-05-27T13:44:40.205" v="93"/>
        <pc:sldMkLst>
          <pc:docMk/>
          <pc:sldMk cId="3414405514" sldId="264"/>
        </pc:sldMkLst>
      </pc:sldChg>
      <pc:sldChg chg="modSp modNotes">
        <pc:chgData name="Michelle Runge" userId="S::mrunge@innsofcourt.org::7edb415c-8452-405d-8552-7b708b29ed8f" providerId="AD" clId="Web-{34B08E45-09A7-C3A9-B5D8-3CDB12C532E9}" dt="2021-05-27T13:45:18.816" v="98" actId="14100"/>
        <pc:sldMkLst>
          <pc:docMk/>
          <pc:sldMk cId="3307299912" sldId="265"/>
        </pc:sldMkLst>
        <pc:spChg chg="mod">
          <ac:chgData name="Michelle Runge" userId="S::mrunge@innsofcourt.org::7edb415c-8452-405d-8552-7b708b29ed8f" providerId="AD" clId="Web-{34B08E45-09A7-C3A9-B5D8-3CDB12C532E9}" dt="2021-05-27T13:45:18.816" v="98" actId="14100"/>
          <ac:spMkLst>
            <pc:docMk/>
            <pc:sldMk cId="3307299912" sldId="265"/>
            <ac:spMk id="2" creationId="{C3DDA0D1-FFD8-47F6-9394-95C8E78F3F4E}"/>
          </ac:spMkLst>
        </pc:spChg>
        <pc:spChg chg="mod">
          <ac:chgData name="Michelle Runge" userId="S::mrunge@innsofcourt.org::7edb415c-8452-405d-8552-7b708b29ed8f" providerId="AD" clId="Web-{34B08E45-09A7-C3A9-B5D8-3CDB12C532E9}" dt="2021-05-27T13:44:34.987" v="92" actId="20577"/>
          <ac:spMkLst>
            <pc:docMk/>
            <pc:sldMk cId="3307299912" sldId="265"/>
            <ac:spMk id="4" creationId="{4EF13745-83BD-4783-A998-6D21F5A63462}"/>
          </ac:spMkLst>
        </pc:spChg>
        <pc:spChg chg="mod">
          <ac:chgData name="Michelle Runge" userId="S::mrunge@innsofcourt.org::7edb415c-8452-405d-8552-7b708b29ed8f" providerId="AD" clId="Web-{34B08E45-09A7-C3A9-B5D8-3CDB12C532E9}" dt="2021-05-27T13:45:14.410" v="97" actId="1076"/>
          <ac:spMkLst>
            <pc:docMk/>
            <pc:sldMk cId="3307299912" sldId="265"/>
            <ac:spMk id="12" creationId="{6FC065D9-DFBF-429B-81FD-F91605A2D3EF}"/>
          </ac:spMkLst>
        </pc:spChg>
        <pc:picChg chg="mod">
          <ac:chgData name="Michelle Runge" userId="S::mrunge@innsofcourt.org::7edb415c-8452-405d-8552-7b708b29ed8f" providerId="AD" clId="Web-{34B08E45-09A7-C3A9-B5D8-3CDB12C532E9}" dt="2021-05-27T13:45:14.410" v="96" actId="1076"/>
          <ac:picMkLst>
            <pc:docMk/>
            <pc:sldMk cId="3307299912" sldId="265"/>
            <ac:picMk id="11" creationId="{844F4386-0000-40BD-962E-CF9A2B2F9D12}"/>
          </ac:picMkLst>
        </pc:picChg>
      </pc:sldChg>
      <pc:sldChg chg="delCm">
        <pc:chgData name="Michelle Runge" userId="S::mrunge@innsofcourt.org::7edb415c-8452-405d-8552-7b708b29ed8f" providerId="AD" clId="Web-{34B08E45-09A7-C3A9-B5D8-3CDB12C532E9}" dt="2021-05-27T13:41:39.700" v="0"/>
        <pc:sldMkLst>
          <pc:docMk/>
          <pc:sldMk cId="3166015338" sldId="266"/>
        </pc:sldMkLst>
      </pc:sldChg>
      <pc:sldChg chg="modSp">
        <pc:chgData name="Michelle Runge" userId="S::mrunge@innsofcourt.org::7edb415c-8452-405d-8552-7b708b29ed8f" providerId="AD" clId="Web-{34B08E45-09A7-C3A9-B5D8-3CDB12C532E9}" dt="2021-05-27T13:46:37.600" v="124" actId="20577"/>
        <pc:sldMkLst>
          <pc:docMk/>
          <pc:sldMk cId="3948304002" sldId="267"/>
        </pc:sldMkLst>
        <pc:spChg chg="mod">
          <ac:chgData name="Michelle Runge" userId="S::mrunge@innsofcourt.org::7edb415c-8452-405d-8552-7b708b29ed8f" providerId="AD" clId="Web-{34B08E45-09A7-C3A9-B5D8-3CDB12C532E9}" dt="2021-05-27T13:46:37.600" v="124" actId="20577"/>
          <ac:spMkLst>
            <pc:docMk/>
            <pc:sldMk cId="3948304002" sldId="267"/>
            <ac:spMk id="3" creationId="{D1CE01FF-B72C-4EA8-8C37-548401F476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endParaRPr lang="en-US" i="1" dirty="0">
              <a:cs typeface="Calibri"/>
            </a:endParaRPr>
          </a:p>
          <a:p>
            <a:r>
              <a:rPr lang="en-US" i="1" dirty="0"/>
              <a:t>Reminder: This presentation is a template. Feel free to adapt it as needed.]</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161643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11</a:t>
            </a:fld>
            <a:endParaRPr lang="en-US"/>
          </a:p>
        </p:txBody>
      </p:sp>
    </p:spTree>
    <p:extLst>
      <p:ext uri="{BB962C8B-B14F-4D97-AF65-F5344CB8AC3E}">
        <p14:creationId xmlns:p14="http://schemas.microsoft.com/office/powerpoint/2010/main" val="64535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several steps to applying to college, starting before you even fill out the forms.</a:t>
            </a:r>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384523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dirty="0">
                <a:solidFill>
                  <a:srgbClr val="000000"/>
                </a:solidFill>
                <a:effectLst/>
                <a:latin typeface="Calibri" panose="020F0502020204030204" pitchFamily="34" charset="0"/>
              </a:rPr>
              <a:t>Deciding where to go for college: </a:t>
            </a:r>
          </a:p>
          <a:p>
            <a:pPr algn="l" rtl="0" fontAlgn="base">
              <a:buFont typeface="+mj-lt"/>
              <a:buAutoNum type="arabicPeriod"/>
            </a:pPr>
            <a:r>
              <a:rPr lang="en-US" sz="1800" b="0" i="0" dirty="0">
                <a:solidFill>
                  <a:srgbClr val="000000"/>
                </a:solidFill>
                <a:effectLst/>
                <a:latin typeface="Calibri" panose="020F0502020204030204" pitchFamily="34" charset="0"/>
              </a:rPr>
              <a:t>Expense </a:t>
            </a:r>
          </a:p>
          <a:p>
            <a:pPr algn="l" rtl="0" fontAlgn="base">
              <a:buFont typeface="+mj-lt"/>
              <a:buAutoNum type="arabicPeriod" startAt="2"/>
            </a:pPr>
            <a:r>
              <a:rPr lang="en-US" sz="1800" b="0" i="0" dirty="0">
                <a:solidFill>
                  <a:srgbClr val="000000"/>
                </a:solidFill>
                <a:effectLst/>
                <a:latin typeface="Calibri" panose="020F0502020204030204" pitchFamily="34" charset="0"/>
              </a:rPr>
              <a:t>Be realistic based on your grades, extracurricular activities, etc. </a:t>
            </a:r>
          </a:p>
          <a:p>
            <a:pPr algn="l" rtl="0" fontAlgn="base">
              <a:buFont typeface="+mj-lt"/>
              <a:buAutoNum type="arabicPeriod" startAt="3"/>
            </a:pPr>
            <a:r>
              <a:rPr lang="en-US" sz="1800" b="0" i="0" dirty="0">
                <a:solidFill>
                  <a:srgbClr val="000000"/>
                </a:solidFill>
                <a:effectLst/>
                <a:latin typeface="Calibri"/>
                <a:cs typeface="Calibri"/>
              </a:rPr>
              <a:t>Does the school offer programs based on your anticipated major</a:t>
            </a:r>
            <a:r>
              <a:rPr lang="en-US" sz="1800" dirty="0">
                <a:solidFill>
                  <a:srgbClr val="000000"/>
                </a:solidFill>
                <a:latin typeface="Calibri"/>
                <a:cs typeface="Calibri"/>
              </a:rPr>
              <a:t>?</a:t>
            </a:r>
            <a:endParaRPr lang="en-US" sz="1800" b="0" i="0" dirty="0">
              <a:solidFill>
                <a:srgbClr val="000000"/>
              </a:solidFill>
              <a:effectLst/>
              <a:latin typeface="Calibri"/>
              <a:cs typeface="Calibri"/>
            </a:endParaRPr>
          </a:p>
          <a:p>
            <a:pPr algn="l" rtl="0" fontAlgn="base">
              <a:buFont typeface="+mj-lt"/>
              <a:buAutoNum type="arabicPeriod" startAt="4"/>
            </a:pPr>
            <a:r>
              <a:rPr lang="en-US" sz="1800" b="0" i="0" dirty="0">
                <a:solidFill>
                  <a:srgbClr val="000000"/>
                </a:solidFill>
                <a:effectLst/>
                <a:latin typeface="Calibri" panose="020F0502020204030204" pitchFamily="34" charset="0"/>
              </a:rPr>
              <a:t>Look at matriculation rates for your long-term goal</a:t>
            </a:r>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255398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dirty="0">
                <a:solidFill>
                  <a:srgbClr val="000000"/>
                </a:solidFill>
                <a:effectLst/>
                <a:latin typeface="Calibri" panose="020F0502020204030204" pitchFamily="34" charset="0"/>
              </a:rPr>
              <a:t>Components of the application:</a:t>
            </a:r>
          </a:p>
          <a:p>
            <a:pPr algn="l" rtl="0" fontAlgn="base">
              <a:buFont typeface="+mj-lt"/>
              <a:buAutoNum type="arabicPeriod"/>
            </a:pPr>
            <a:r>
              <a:rPr lang="en-US" sz="1800" b="0" i="0" dirty="0">
                <a:solidFill>
                  <a:srgbClr val="000000"/>
                </a:solidFill>
                <a:effectLst/>
                <a:latin typeface="Calibri" panose="020F0502020204030204" pitchFamily="34" charset="0"/>
              </a:rPr>
              <a:t>Transcript </a:t>
            </a:r>
          </a:p>
          <a:p>
            <a:pPr algn="l" rtl="0" fontAlgn="base">
              <a:buFont typeface="+mj-lt"/>
              <a:buAutoNum type="arabicPeriod" startAt="2"/>
            </a:pPr>
            <a:r>
              <a:rPr lang="en-US" sz="1800" b="0" i="0" dirty="0">
                <a:solidFill>
                  <a:srgbClr val="000000"/>
                </a:solidFill>
                <a:effectLst/>
                <a:latin typeface="Calibri" panose="020F0502020204030204" pitchFamily="34" charset="0"/>
              </a:rPr>
              <a:t>Letters of recommendation </a:t>
            </a:r>
          </a:p>
          <a:p>
            <a:pPr algn="l" rtl="0" fontAlgn="base">
              <a:buFont typeface="+mj-lt"/>
              <a:buAutoNum type="arabicPeriod" startAt="3"/>
            </a:pPr>
            <a:r>
              <a:rPr lang="en-US" sz="1800" b="0" i="0" dirty="0">
                <a:solidFill>
                  <a:srgbClr val="000000"/>
                </a:solidFill>
                <a:effectLst/>
                <a:latin typeface="Calibri" panose="020F0502020204030204" pitchFamily="34" charset="0"/>
              </a:rPr>
              <a:t>Essays </a:t>
            </a:r>
          </a:p>
          <a:p>
            <a:pPr algn="l" rtl="0" fontAlgn="base">
              <a:buFont typeface="+mj-lt"/>
              <a:buAutoNum type="arabicPeriod" startAt="4"/>
            </a:pPr>
            <a:r>
              <a:rPr lang="en-US" sz="1800" b="0" i="0" dirty="0">
                <a:solidFill>
                  <a:srgbClr val="000000"/>
                </a:solidFill>
                <a:effectLst/>
                <a:latin typeface="Calibri" panose="020F0502020204030204" pitchFamily="34" charset="0"/>
              </a:rPr>
              <a:t>Resume </a:t>
            </a:r>
          </a:p>
          <a:p>
            <a:pPr algn="l" rtl="0" fontAlgn="base">
              <a:buFont typeface="+mj-lt"/>
              <a:buAutoNum type="arabicPeriod" startAt="5"/>
            </a:pPr>
            <a:r>
              <a:rPr lang="en-US" sz="1800" b="0" i="0" dirty="0">
                <a:solidFill>
                  <a:srgbClr val="000000"/>
                </a:solidFill>
                <a:effectLst/>
                <a:latin typeface="Calibri" panose="020F0502020204030204" pitchFamily="34" charset="0"/>
              </a:rPr>
              <a:t>ACT/SAT score </a:t>
            </a:r>
          </a:p>
          <a:p>
            <a:pPr algn="l" rtl="0" fontAlgn="base">
              <a:buFont typeface="+mj-lt"/>
              <a:buAutoNum type="arabicPeriod" startAt="6"/>
            </a:pPr>
            <a:r>
              <a:rPr lang="en-US" sz="1800" b="0" i="0" dirty="0">
                <a:solidFill>
                  <a:srgbClr val="000000"/>
                </a:solidFill>
                <a:effectLst/>
                <a:latin typeface="Calibri" panose="020F0502020204030204" pitchFamily="34" charset="0"/>
              </a:rPr>
              <a:t>Application fees </a:t>
            </a:r>
          </a:p>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258471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systems for keeping track of deadlines using different tools/techniques and how they can assist in the college application process.]</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379500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i="1" dirty="0">
                <a:solidFill>
                  <a:srgbClr val="000000"/>
                </a:solidFill>
                <a:latin typeface="Calibri"/>
                <a:cs typeface="Calibri"/>
              </a:rPr>
              <a:t>[</a:t>
            </a:r>
            <a:r>
              <a:rPr lang="en-US" sz="1800" b="0" i="1" dirty="0">
                <a:solidFill>
                  <a:srgbClr val="000000"/>
                </a:solidFill>
                <a:effectLst/>
                <a:latin typeface="Calibri"/>
                <a:cs typeface="Calibri"/>
              </a:rPr>
              <a:t>Briefly explain how to do a cost/benefit analysis</a:t>
            </a:r>
            <a:r>
              <a:rPr lang="en-US" sz="1800" i="1" dirty="0">
                <a:solidFill>
                  <a:srgbClr val="000000"/>
                </a:solidFill>
                <a:latin typeface="Calibri"/>
                <a:cs typeface="Calibri"/>
              </a:rPr>
              <a:t>. Include factors beyond the obvious financial costs, such as traveling home or elsewhere for breaks, keeping a car on campus, etc.]</a:t>
            </a:r>
            <a:endParaRPr lang="en-US" sz="1800" b="0" i="1" dirty="0">
              <a:solidFill>
                <a:srgbClr val="000000"/>
              </a:solidFill>
              <a:effectLst/>
              <a:latin typeface="Calibri"/>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137694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r>
              <a:rPr lang="en-US" sz="1200" b="0" i="0" dirty="0">
                <a:solidFill>
                  <a:srgbClr val="000000"/>
                </a:solidFill>
                <a:effectLst/>
                <a:latin typeface="Calibri" panose="020F0502020204030204" pitchFamily="34" charset="0"/>
              </a:rPr>
              <a:t>Loans: Public vs. Private </a:t>
            </a:r>
          </a:p>
          <a:p>
            <a:pPr algn="l" rtl="0" fontAlgn="base">
              <a:buFont typeface="+mj-lt"/>
              <a:buAutoNum type="arabicPeriod" startAt="2"/>
            </a:pPr>
            <a:r>
              <a:rPr lang="en-US" sz="1200" b="0" i="0" dirty="0">
                <a:solidFill>
                  <a:srgbClr val="000000"/>
                </a:solidFill>
                <a:effectLst/>
                <a:latin typeface="Calibri" panose="020F0502020204030204" pitchFamily="34" charset="0"/>
              </a:rPr>
              <a:t>Scholarships </a:t>
            </a:r>
          </a:p>
          <a:p>
            <a:pPr algn="l" rtl="0" fontAlgn="base">
              <a:buFont typeface="+mj-lt"/>
              <a:buAutoNum type="arabicPeriod" startAt="3"/>
            </a:pPr>
            <a:r>
              <a:rPr lang="en-US" sz="1200" b="0" i="0" dirty="0">
                <a:solidFill>
                  <a:srgbClr val="000000"/>
                </a:solidFill>
                <a:effectLst/>
                <a:latin typeface="Calibri" panose="020F0502020204030204" pitchFamily="34" charset="0"/>
              </a:rPr>
              <a:t>Grants </a:t>
            </a:r>
          </a:p>
          <a:p>
            <a:pPr algn="l" rtl="0" fontAlgn="base">
              <a:buFont typeface="+mj-lt"/>
              <a:buAutoNum type="arabicPeriod" startAt="4"/>
            </a:pPr>
            <a:r>
              <a:rPr lang="en-US" sz="1200" b="0" i="0" dirty="0">
                <a:solidFill>
                  <a:srgbClr val="000000"/>
                </a:solidFill>
                <a:effectLst/>
                <a:latin typeface="Calibri" panose="020F0502020204030204" pitchFamily="34" charset="0"/>
              </a:rPr>
              <a:t>Work study programs </a:t>
            </a:r>
          </a:p>
          <a:p>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8</a:t>
            </a:fld>
            <a:endParaRPr lang="en-US"/>
          </a:p>
        </p:txBody>
      </p:sp>
    </p:spTree>
    <p:extLst>
      <p:ext uri="{BB962C8B-B14F-4D97-AF65-F5344CB8AC3E}">
        <p14:creationId xmlns:p14="http://schemas.microsoft.com/office/powerpoint/2010/main" val="210160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dirty="0">
                <a:solidFill>
                  <a:srgbClr val="000000"/>
                </a:solidFill>
                <a:effectLst/>
                <a:latin typeface="Calibri"/>
                <a:cs typeface="Calibri"/>
              </a:rPr>
              <a:t>College Alternatives:  </a:t>
            </a:r>
          </a:p>
          <a:p>
            <a:pPr algn="l" rtl="0" fontAlgn="base">
              <a:buFont typeface="+mj-lt"/>
              <a:buAutoNum type="arabicPeriod"/>
            </a:pPr>
            <a:r>
              <a:rPr lang="en-US" sz="1800" b="0" i="0" dirty="0">
                <a:solidFill>
                  <a:srgbClr val="000000"/>
                </a:solidFill>
                <a:effectLst/>
                <a:latin typeface="Calibri" panose="020F0502020204030204" pitchFamily="34" charset="0"/>
              </a:rPr>
              <a:t>Trade school </a:t>
            </a:r>
          </a:p>
          <a:p>
            <a:pPr algn="l" rtl="0" fontAlgn="base">
              <a:buFont typeface="+mj-lt"/>
              <a:buAutoNum type="arabicPeriod" startAt="2"/>
            </a:pPr>
            <a:r>
              <a:rPr lang="en-US" sz="1800" b="0" i="0" dirty="0">
                <a:solidFill>
                  <a:srgbClr val="000000"/>
                </a:solidFill>
                <a:effectLst/>
                <a:latin typeface="Calibri" panose="020F0502020204030204" pitchFamily="34" charset="0"/>
              </a:rPr>
              <a:t>Military  </a:t>
            </a:r>
          </a:p>
          <a:p>
            <a:pPr fontAlgn="base">
              <a:buFont typeface="+mj-lt"/>
              <a:buAutoNum type="arabicPeriod" startAt="3"/>
            </a:pPr>
            <a:r>
              <a:rPr lang="en-US" sz="1800" b="0" i="0" dirty="0">
                <a:solidFill>
                  <a:srgbClr val="000000"/>
                </a:solidFill>
                <a:effectLst/>
                <a:latin typeface="Calibri"/>
                <a:cs typeface="Calibri"/>
              </a:rPr>
              <a:t>Begin at community college and transfer to state university</a:t>
            </a:r>
            <a:r>
              <a:rPr lang="en-US" sz="1800" dirty="0">
                <a:solidFill>
                  <a:srgbClr val="000000"/>
                </a:solidFill>
                <a:latin typeface="Calibri"/>
                <a:cs typeface="Calibri"/>
              </a:rPr>
              <a:t>, or get an Associate's degree and enter the workforce</a:t>
            </a:r>
            <a:endParaRPr lang="en-US" sz="1800" b="0" i="0" dirty="0">
              <a:solidFill>
                <a:srgbClr val="000000"/>
              </a:solidFill>
              <a:effectLst/>
              <a:latin typeface="Calibri"/>
              <a:cs typeface="Calibri"/>
            </a:endParaRPr>
          </a:p>
          <a:p>
            <a:pPr>
              <a:buAutoNum type="arabicPeriod"/>
            </a:pPr>
            <a:r>
              <a:rPr lang="en-US" sz="1800" dirty="0">
                <a:cs typeface="Calibri"/>
              </a:rPr>
              <a:t>Employment: Some careers that don't require a four-year degree include </a:t>
            </a:r>
            <a:r>
              <a:rPr lang="en-US" dirty="0"/>
              <a:t>agriculture, childcare, home health care, the restaurant industry, civil service, healthcare, retail, hospitality, etc.</a:t>
            </a:r>
            <a:endParaRPr lang="en-US" sz="18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9</a:t>
            </a:fld>
            <a:endParaRPr lang="en-US"/>
          </a:p>
        </p:txBody>
      </p:sp>
    </p:spTree>
    <p:extLst>
      <p:ext uri="{BB962C8B-B14F-4D97-AF65-F5344CB8AC3E}">
        <p14:creationId xmlns:p14="http://schemas.microsoft.com/office/powerpoint/2010/main" val="356672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[Have students discuss in small groups.]</a:t>
            </a:r>
            <a:endParaRPr lang="en-US"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10</a:t>
            </a:fld>
            <a:endParaRPr lang="en-US"/>
          </a:p>
        </p:txBody>
      </p:sp>
    </p:spTree>
    <p:extLst>
      <p:ext uri="{BB962C8B-B14F-4D97-AF65-F5344CB8AC3E}">
        <p14:creationId xmlns:p14="http://schemas.microsoft.com/office/powerpoint/2010/main" val="3825361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dirty="0"/>
              <a:t>Click to edit </a:t>
            </a:r>
            <a:br>
              <a:rPr lang="en-US" dirty="0"/>
            </a:br>
            <a:r>
              <a:rPr lang="en-US" dirty="0"/>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a:t>Click to edit Master title style</a:t>
            </a:r>
            <a:endParaRPr lang="en-US" dirty="0"/>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dirty="0"/>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collegesuccess-lumen/chapter/class-attendance/" TargetMode="External"/><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www.balloon-juice.com/2015/09/05/college-football-open-thread-2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www.finsmes.com/2020/03/financial-advantages-of-college-admissions.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7.png"/><Relationship Id="rId7" Type="http://schemas.openxmlformats.org/officeDocument/2006/relationships/hyperlink" Target="https://creativecommons.org/licenses/by/3.0/"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agileadventures.net/index.php/2015/10/30/when-agile-meets-deadlines-the-1-thing-you-should-never-forget/"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8.jpg"/><Relationship Id="rId10" Type="http://schemas.openxmlformats.org/officeDocument/2006/relationships/hyperlink" Target="http://boagworld.com/season/3/episode/s03e03/" TargetMode="External"/><Relationship Id="rId4" Type="http://schemas.openxmlformats.org/officeDocument/2006/relationships/hyperlink" Target="http://ccmit.mit.edu/observation/" TargetMode="Externa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lickr.com/photos/76657755@N04/688149971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1.jpg"/><Relationship Id="rId7" Type="http://schemas.openxmlformats.org/officeDocument/2006/relationships/hyperlink" Target="https://finance-slot.blogspot.com/2013/11/a-guide-to-applying-for-college-loan.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hyperlink" Target="https://creativecommons.org/licenses/by-nc-nd/3.0/" TargetMode="External"/><Relationship Id="rId4" Type="http://schemas.openxmlformats.org/officeDocument/2006/relationships/hyperlink" Target="https://www.propublica.org/getinvolved/illinois-parents-children-students-college-financial-aid-scheme-qualify-callou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creativecommons.org/licenses/by-nd/3.0/" TargetMode="External"/><Relationship Id="rId4" Type="http://schemas.openxmlformats.org/officeDocument/2006/relationships/hyperlink" Target="http://theconversation.com/40-of-vocational-students-wont-repay-their-student-loan-report-378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8076"/>
            <a:ext cx="7772400" cy="1470025"/>
          </a:xfrm>
        </p:spPr>
        <p:txBody>
          <a:bodyPr>
            <a:normAutofit fontScale="90000"/>
          </a:bodyPr>
          <a:lstStyle/>
          <a:p>
            <a:r>
              <a:rPr lang="en-US" sz="4800" dirty="0">
                <a:latin typeface="Trebuchet MS"/>
              </a:rPr>
              <a:t>After High School: </a:t>
            </a:r>
            <a:br>
              <a:rPr lang="en-US" sz="4800" dirty="0">
                <a:latin typeface="Trebuchet MS"/>
              </a:rPr>
            </a:br>
            <a:r>
              <a:rPr lang="en-US" dirty="0">
                <a:latin typeface="Trebuchet MS"/>
              </a:rPr>
              <a:t>Post-secondary education and other options</a:t>
            </a:r>
            <a:endParaRPr lang="en-US" dirty="0"/>
          </a:p>
        </p:txBody>
      </p:sp>
      <p:sp>
        <p:nvSpPr>
          <p:cNvPr id="3" name="Subtitle 2">
            <a:extLst>
              <a:ext uri="{FF2B5EF4-FFF2-40B4-BE49-F238E27FC236}">
                <a16:creationId xmlns:a16="http://schemas.microsoft.com/office/drawing/2014/main" id="{2341B8F2-D3B5-4681-8B87-DEA95A2AFE15}"/>
              </a:ext>
            </a:extLst>
          </p:cNvPr>
          <p:cNvSpPr>
            <a:spLocks noGrp="1"/>
          </p:cNvSpPr>
          <p:nvPr>
            <p:ph type="subTitle" idx="1"/>
          </p:nvPr>
        </p:nvSpPr>
        <p:spPr>
          <a:xfrm>
            <a:off x="1371600" y="4661338"/>
            <a:ext cx="6400800" cy="1752600"/>
          </a:xfrm>
        </p:spPr>
        <p:txBody>
          <a:bodyPr/>
          <a:lstStyle/>
          <a:p>
            <a:r>
              <a:rPr lang="en-US" dirty="0"/>
              <a:t>[Inn Name], [Presenters]</a:t>
            </a:r>
          </a:p>
          <a:p>
            <a:endParaRPr lang="en-US" dirty="0"/>
          </a:p>
          <a:p>
            <a:fld id="{3A9A7703-65AA-4452-8239-5F4CD98725E3}" type="datetime4">
              <a:rPr lang="en-US" sz="2000" smtClean="0"/>
              <a:t>May 27, 2021</a:t>
            </a:fld>
            <a:endParaRPr lang="en-US" sz="2000" dirty="0"/>
          </a:p>
        </p:txBody>
      </p:sp>
    </p:spTree>
    <p:extLst>
      <p:ext uri="{BB962C8B-B14F-4D97-AF65-F5344CB8AC3E}">
        <p14:creationId xmlns:p14="http://schemas.microsoft.com/office/powerpoint/2010/main" val="399483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0855-6B04-5844-8736-F340D6D61D3B}"/>
              </a:ext>
            </a:extLst>
          </p:cNvPr>
          <p:cNvSpPr>
            <a:spLocks noGrp="1"/>
          </p:cNvSpPr>
          <p:nvPr>
            <p:ph type="title"/>
          </p:nvPr>
        </p:nvSpPr>
        <p:spPr/>
        <p:txBody>
          <a:bodyPr/>
          <a:lstStyle/>
          <a:p>
            <a:r>
              <a:rPr lang="en-US" dirty="0">
                <a:latin typeface="Trebuchet MS"/>
              </a:rPr>
              <a:t>Discussion Questions</a:t>
            </a:r>
            <a:endParaRPr lang="en-US" dirty="0"/>
          </a:p>
        </p:txBody>
      </p:sp>
      <p:sp>
        <p:nvSpPr>
          <p:cNvPr id="3" name="Content Placeholder 2">
            <a:extLst>
              <a:ext uri="{FF2B5EF4-FFF2-40B4-BE49-F238E27FC236}">
                <a16:creationId xmlns:a16="http://schemas.microsoft.com/office/drawing/2014/main" id="{3050A93B-6587-334D-997D-AF4298054908}"/>
              </a:ext>
            </a:extLst>
          </p:cNvPr>
          <p:cNvSpPr>
            <a:spLocks noGrp="1"/>
          </p:cNvSpPr>
          <p:nvPr>
            <p:ph idx="1"/>
          </p:nvPr>
        </p:nvSpPr>
        <p:spPr>
          <a:xfrm>
            <a:off x="457200" y="1752600"/>
            <a:ext cx="8229600" cy="4830762"/>
          </a:xfrm>
        </p:spPr>
        <p:txBody>
          <a:bodyPr>
            <a:normAutofit/>
          </a:bodyPr>
          <a:lstStyle/>
          <a:p>
            <a:r>
              <a:rPr lang="en-US" dirty="0"/>
              <a:t>What are your plans for after graduation?</a:t>
            </a:r>
            <a:br>
              <a:rPr lang="en-US" dirty="0"/>
            </a:br>
            <a:endParaRPr lang="en-US" dirty="0"/>
          </a:p>
          <a:p>
            <a:r>
              <a:rPr lang="en-US" dirty="0"/>
              <a:t>What’s one method of tracking deadlines that you’ve found useful? Or what method will you start using?</a:t>
            </a:r>
            <a:br>
              <a:rPr lang="en-US" dirty="0"/>
            </a:br>
            <a:endParaRPr lang="en-US" dirty="0"/>
          </a:p>
          <a:p>
            <a:r>
              <a:rPr lang="en-US" dirty="0"/>
              <a:t>Where would you recommend searching for college scholarships or grants?</a:t>
            </a:r>
          </a:p>
        </p:txBody>
      </p:sp>
    </p:spTree>
    <p:extLst>
      <p:ext uri="{BB962C8B-B14F-4D97-AF65-F5344CB8AC3E}">
        <p14:creationId xmlns:p14="http://schemas.microsoft.com/office/powerpoint/2010/main" val="21557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9D3F-A157-47B3-989D-965FFC35454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3EE3A62E-1596-4D7B-8963-2C995E13D2B1}"/>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316601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students sitting in a classroom&#10;&#10;Description automatically generated with low confidence">
            <a:extLst>
              <a:ext uri="{FF2B5EF4-FFF2-40B4-BE49-F238E27FC236}">
                <a16:creationId xmlns:a16="http://schemas.microsoft.com/office/drawing/2014/main" id="{7CB25908-18AF-4260-996E-1401D8C1B9B6}"/>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247" y="2473580"/>
            <a:ext cx="4495800" cy="2929763"/>
          </a:xfrm>
        </p:spPr>
      </p:pic>
      <p:sp>
        <p:nvSpPr>
          <p:cNvPr id="3" name="Content Placeholder 2">
            <a:extLst>
              <a:ext uri="{FF2B5EF4-FFF2-40B4-BE49-F238E27FC236}">
                <a16:creationId xmlns:a16="http://schemas.microsoft.com/office/drawing/2014/main" id="{D1CE01FF-B72C-4EA8-8C37-548401F47664}"/>
              </a:ext>
            </a:extLst>
          </p:cNvPr>
          <p:cNvSpPr>
            <a:spLocks noGrp="1"/>
          </p:cNvSpPr>
          <p:nvPr>
            <p:ph sz="half" idx="2"/>
          </p:nvPr>
        </p:nvSpPr>
        <p:spPr>
          <a:xfrm>
            <a:off x="4635063" y="1600201"/>
            <a:ext cx="4386754" cy="4191000"/>
          </a:xfrm>
        </p:spPr>
        <p:txBody>
          <a:bodyPr vert="horz" lIns="91440" tIns="45720" rIns="91440" bIns="45720" rtlCol="0" anchor="t">
            <a:normAutofit/>
          </a:bodyPr>
          <a:lstStyle/>
          <a:p>
            <a:r>
              <a:rPr lang="en-US" sz="3600" dirty="0">
                <a:solidFill>
                  <a:schemeClr val="tx2"/>
                </a:solidFill>
              </a:rPr>
              <a:t>The application process</a:t>
            </a:r>
            <a:br>
              <a:rPr lang="en-US" sz="3600" dirty="0">
                <a:solidFill>
                  <a:schemeClr val="tx2"/>
                </a:solidFill>
              </a:rPr>
            </a:br>
            <a:endParaRPr lang="en-US" sz="3600">
              <a:solidFill>
                <a:schemeClr val="tx2"/>
              </a:solidFill>
              <a:cs typeface="Calibri"/>
            </a:endParaRPr>
          </a:p>
          <a:p>
            <a:r>
              <a:rPr lang="en-US" sz="3600" dirty="0">
                <a:solidFill>
                  <a:schemeClr val="tx2"/>
                </a:solidFill>
              </a:rPr>
              <a:t>Paying for college</a:t>
            </a:r>
            <a:br>
              <a:rPr lang="en-US" sz="3600" dirty="0">
                <a:solidFill>
                  <a:schemeClr val="tx2"/>
                </a:solidFill>
              </a:rPr>
            </a:br>
            <a:endParaRPr lang="en-US" sz="3600" dirty="0">
              <a:solidFill>
                <a:schemeClr val="tx2"/>
              </a:solidFill>
              <a:cs typeface="Calibri"/>
            </a:endParaRPr>
          </a:p>
          <a:p>
            <a:r>
              <a:rPr lang="en-US" sz="3600" dirty="0">
                <a:solidFill>
                  <a:schemeClr val="tx2"/>
                </a:solidFill>
              </a:rPr>
              <a:t>Alternatives to college</a:t>
            </a:r>
            <a:endParaRPr lang="en-US" sz="3600" dirty="0">
              <a:solidFill>
                <a:schemeClr val="tx2"/>
              </a:solidFill>
              <a:cs typeface="Calibri"/>
            </a:endParaRPr>
          </a:p>
        </p:txBody>
      </p:sp>
      <p:sp>
        <p:nvSpPr>
          <p:cNvPr id="4" name="Title 3">
            <a:extLst>
              <a:ext uri="{FF2B5EF4-FFF2-40B4-BE49-F238E27FC236}">
                <a16:creationId xmlns:a16="http://schemas.microsoft.com/office/drawing/2014/main" id="{226445F7-40A5-4C01-A25E-D756113B6830}"/>
              </a:ext>
            </a:extLst>
          </p:cNvPr>
          <p:cNvSpPr>
            <a:spLocks noGrp="1"/>
          </p:cNvSpPr>
          <p:nvPr>
            <p:ph type="title"/>
          </p:nvPr>
        </p:nvSpPr>
        <p:spPr/>
        <p:txBody>
          <a:bodyPr/>
          <a:lstStyle/>
          <a:p>
            <a:r>
              <a:rPr lang="en-US" dirty="0"/>
              <a:t>Overview</a:t>
            </a:r>
          </a:p>
        </p:txBody>
      </p:sp>
      <p:sp>
        <p:nvSpPr>
          <p:cNvPr id="7" name="TextBox 6">
            <a:extLst>
              <a:ext uri="{FF2B5EF4-FFF2-40B4-BE49-F238E27FC236}">
                <a16:creationId xmlns:a16="http://schemas.microsoft.com/office/drawing/2014/main" id="{79F2BB4A-6573-4AC7-9CCA-7DD44D36F395}"/>
              </a:ext>
            </a:extLst>
          </p:cNvPr>
          <p:cNvSpPr txBox="1"/>
          <p:nvPr/>
        </p:nvSpPr>
        <p:spPr>
          <a:xfrm>
            <a:off x="127247" y="5428496"/>
            <a:ext cx="4495800" cy="215444"/>
          </a:xfrm>
          <a:prstGeom prst="rect">
            <a:avLst/>
          </a:prstGeom>
          <a:noFill/>
        </p:spPr>
        <p:txBody>
          <a:bodyPr wrap="square" rtlCol="0">
            <a:spAutoFit/>
          </a:bodyPr>
          <a:lstStyle/>
          <a:p>
            <a:pPr algn="ctr"/>
            <a:r>
              <a:rPr lang="en-US" sz="800" dirty="0">
                <a:hlinkClick r:id="rId3" tooltip="https://courses.lumenlearning.com/collegesuccess-lumen/chapter/class-attendance/"/>
              </a:rPr>
              <a:t>This Photo</a:t>
            </a:r>
            <a:r>
              <a:rPr lang="en-US" sz="800" dirty="0"/>
              <a:t> by Unknown Author is licensed under </a:t>
            </a:r>
            <a:r>
              <a:rPr lang="en-US" sz="800" dirty="0">
                <a:hlinkClick r:id="rId4" tooltip="https://creativecommons.org/licenses/by/3.0/"/>
              </a:rPr>
              <a:t>CC BY</a:t>
            </a:r>
            <a:endParaRPr lang="en-US" sz="800" dirty="0"/>
          </a:p>
        </p:txBody>
      </p:sp>
    </p:spTree>
    <p:extLst>
      <p:ext uri="{BB962C8B-B14F-4D97-AF65-F5344CB8AC3E}">
        <p14:creationId xmlns:p14="http://schemas.microsoft.com/office/powerpoint/2010/main" val="394830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05F8-ED2E-4970-A2E1-915F8BBB22B2}"/>
              </a:ext>
            </a:extLst>
          </p:cNvPr>
          <p:cNvSpPr>
            <a:spLocks noGrp="1"/>
          </p:cNvSpPr>
          <p:nvPr>
            <p:ph type="title"/>
          </p:nvPr>
        </p:nvSpPr>
        <p:spPr/>
        <p:txBody>
          <a:bodyPr/>
          <a:lstStyle/>
          <a:p>
            <a:r>
              <a:rPr lang="en-US" dirty="0"/>
              <a:t>The Application Process</a:t>
            </a:r>
          </a:p>
        </p:txBody>
      </p:sp>
    </p:spTree>
    <p:extLst>
      <p:ext uri="{BB962C8B-B14F-4D97-AF65-F5344CB8AC3E}">
        <p14:creationId xmlns:p14="http://schemas.microsoft.com/office/powerpoint/2010/main" val="120430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B931-E837-4648-9321-35D59144832E}"/>
              </a:ext>
            </a:extLst>
          </p:cNvPr>
          <p:cNvSpPr>
            <a:spLocks noGrp="1"/>
          </p:cNvSpPr>
          <p:nvPr>
            <p:ph type="title"/>
          </p:nvPr>
        </p:nvSpPr>
        <p:spPr/>
        <p:txBody>
          <a:bodyPr/>
          <a:lstStyle/>
          <a:p>
            <a:r>
              <a:rPr lang="en-US" dirty="0"/>
              <a:t>Deciding Where to Go</a:t>
            </a:r>
          </a:p>
        </p:txBody>
      </p:sp>
      <p:pic>
        <p:nvPicPr>
          <p:cNvPr id="10" name="Picture 9" descr="Map&#10;&#10;Description automatically generated with medium confidence">
            <a:extLst>
              <a:ext uri="{FF2B5EF4-FFF2-40B4-BE49-F238E27FC236}">
                <a16:creationId xmlns:a16="http://schemas.microsoft.com/office/drawing/2014/main" id="{CD0404FE-CBAE-4DB5-8003-65BF4C2EC5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8263" y="1752600"/>
            <a:ext cx="7047474" cy="4357688"/>
          </a:xfrm>
          <a:prstGeom prst="rect">
            <a:avLst/>
          </a:prstGeom>
        </p:spPr>
      </p:pic>
      <p:sp>
        <p:nvSpPr>
          <p:cNvPr id="11" name="TextBox 10">
            <a:extLst>
              <a:ext uri="{FF2B5EF4-FFF2-40B4-BE49-F238E27FC236}">
                <a16:creationId xmlns:a16="http://schemas.microsoft.com/office/drawing/2014/main" id="{AFE258B6-D980-4914-BDCB-8412E859B5EE}"/>
              </a:ext>
            </a:extLst>
          </p:cNvPr>
          <p:cNvSpPr txBox="1"/>
          <p:nvPr/>
        </p:nvSpPr>
        <p:spPr>
          <a:xfrm>
            <a:off x="1048262" y="6110288"/>
            <a:ext cx="7047473" cy="215444"/>
          </a:xfrm>
          <a:prstGeom prst="rect">
            <a:avLst/>
          </a:prstGeom>
          <a:noFill/>
        </p:spPr>
        <p:txBody>
          <a:bodyPr wrap="square" rtlCol="0">
            <a:spAutoFit/>
          </a:bodyPr>
          <a:lstStyle/>
          <a:p>
            <a:pPr algn="ctr"/>
            <a:r>
              <a:rPr lang="en-US" sz="800" dirty="0">
                <a:hlinkClick r:id="rId4" tooltip="http://www.balloon-juice.com/2015/09/05/college-football-open-thread-29/"/>
              </a:rPr>
              <a:t>This Photo</a:t>
            </a:r>
            <a:r>
              <a:rPr lang="en-US" sz="800" dirty="0"/>
              <a:t> by Unknown Author is licensed under </a:t>
            </a:r>
            <a:r>
              <a:rPr lang="en-US" sz="800" dirty="0">
                <a:hlinkClick r:id="rId5" tooltip="https://creativecommons.org/licenses/by-nc-sa/3.0/"/>
              </a:rPr>
              <a:t>CC BY-SA-NC</a:t>
            </a:r>
            <a:endParaRPr lang="en-US" sz="800" dirty="0"/>
          </a:p>
        </p:txBody>
      </p:sp>
    </p:spTree>
    <p:extLst>
      <p:ext uri="{BB962C8B-B14F-4D97-AF65-F5344CB8AC3E}">
        <p14:creationId xmlns:p14="http://schemas.microsoft.com/office/powerpoint/2010/main" val="151823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B41B-4A57-4E8A-9797-FE4CEAB79952}"/>
              </a:ext>
            </a:extLst>
          </p:cNvPr>
          <p:cNvSpPr>
            <a:spLocks noGrp="1"/>
          </p:cNvSpPr>
          <p:nvPr>
            <p:ph type="title"/>
          </p:nvPr>
        </p:nvSpPr>
        <p:spPr/>
        <p:txBody>
          <a:bodyPr/>
          <a:lstStyle/>
          <a:p>
            <a:r>
              <a:rPr lang="en-US" dirty="0"/>
              <a:t>What’s In the Application?</a:t>
            </a:r>
          </a:p>
        </p:txBody>
      </p:sp>
      <p:pic>
        <p:nvPicPr>
          <p:cNvPr id="3" name="Picture 2" descr="A person using a computer&#10;&#10;Description automatically generated with low confidence">
            <a:extLst>
              <a:ext uri="{FF2B5EF4-FFF2-40B4-BE49-F238E27FC236}">
                <a16:creationId xmlns:a16="http://schemas.microsoft.com/office/drawing/2014/main" id="{83211413-2D26-4120-BC5F-35E9E58B8AE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0806" y="1600201"/>
            <a:ext cx="8649952" cy="4324976"/>
          </a:xfrm>
          <a:prstGeom prst="rect">
            <a:avLst/>
          </a:prstGeom>
        </p:spPr>
      </p:pic>
      <p:sp>
        <p:nvSpPr>
          <p:cNvPr id="4" name="TextBox 3">
            <a:extLst>
              <a:ext uri="{FF2B5EF4-FFF2-40B4-BE49-F238E27FC236}">
                <a16:creationId xmlns:a16="http://schemas.microsoft.com/office/drawing/2014/main" id="{6FB3D4C4-D955-47CD-810C-727D5012B618}"/>
              </a:ext>
            </a:extLst>
          </p:cNvPr>
          <p:cNvSpPr txBox="1"/>
          <p:nvPr/>
        </p:nvSpPr>
        <p:spPr>
          <a:xfrm>
            <a:off x="210806" y="5954484"/>
            <a:ext cx="8649952" cy="215444"/>
          </a:xfrm>
          <a:prstGeom prst="rect">
            <a:avLst/>
          </a:prstGeom>
          <a:noFill/>
        </p:spPr>
        <p:txBody>
          <a:bodyPr wrap="square" rtlCol="0">
            <a:spAutoFit/>
          </a:bodyPr>
          <a:lstStyle/>
          <a:p>
            <a:pPr algn="ctr"/>
            <a:r>
              <a:rPr lang="en-US" sz="800" dirty="0">
                <a:hlinkClick r:id="rId4" tooltip="http://www.finsmes.com/2020/03/financial-advantages-of-college-admissions.html"/>
              </a:rPr>
              <a:t>This Photo</a:t>
            </a:r>
            <a:r>
              <a:rPr lang="en-US" sz="800" dirty="0"/>
              <a:t> by Unknown Author is licensed under </a:t>
            </a:r>
            <a:r>
              <a:rPr lang="en-US" sz="800" dirty="0">
                <a:hlinkClick r:id="rId5" tooltip="https://creativecommons.org/licenses/by-nc-nd/3.0/"/>
              </a:rPr>
              <a:t>CC BY-NC-ND</a:t>
            </a:r>
            <a:endParaRPr lang="en-US" sz="800" dirty="0"/>
          </a:p>
        </p:txBody>
      </p:sp>
    </p:spTree>
    <p:extLst>
      <p:ext uri="{BB962C8B-B14F-4D97-AF65-F5344CB8AC3E}">
        <p14:creationId xmlns:p14="http://schemas.microsoft.com/office/powerpoint/2010/main" val="291217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logo&#10;&#10;Description automatically generated">
            <a:extLst>
              <a:ext uri="{FF2B5EF4-FFF2-40B4-BE49-F238E27FC236}">
                <a16:creationId xmlns:a16="http://schemas.microsoft.com/office/drawing/2014/main" id="{49AFF3DC-EEC1-43DC-869C-883C0966DA8E}"/>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278" y="5049352"/>
            <a:ext cx="4924714" cy="1077585"/>
          </a:xfrm>
        </p:spPr>
      </p:pic>
      <p:pic>
        <p:nvPicPr>
          <p:cNvPr id="9" name="Content Placeholder 8" descr="Diagram&#10;&#10;Description automatically generated">
            <a:extLst>
              <a:ext uri="{FF2B5EF4-FFF2-40B4-BE49-F238E27FC236}">
                <a16:creationId xmlns:a16="http://schemas.microsoft.com/office/drawing/2014/main" id="{4C0F2B68-02EF-402C-A6A1-8D5B2C2DFD77}"/>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43629" y="4642073"/>
            <a:ext cx="3352800" cy="2011680"/>
          </a:xfrm>
        </p:spPr>
      </p:pic>
      <p:sp>
        <p:nvSpPr>
          <p:cNvPr id="4" name="Title 3">
            <a:extLst>
              <a:ext uri="{FF2B5EF4-FFF2-40B4-BE49-F238E27FC236}">
                <a16:creationId xmlns:a16="http://schemas.microsoft.com/office/drawing/2014/main" id="{0900C06A-5810-45C8-A88B-78D76AF8CB22}"/>
              </a:ext>
            </a:extLst>
          </p:cNvPr>
          <p:cNvSpPr>
            <a:spLocks noGrp="1"/>
          </p:cNvSpPr>
          <p:nvPr>
            <p:ph type="title"/>
          </p:nvPr>
        </p:nvSpPr>
        <p:spPr/>
        <p:txBody>
          <a:bodyPr/>
          <a:lstStyle/>
          <a:p>
            <a:r>
              <a:rPr lang="en-US" dirty="0"/>
              <a:t>Keeping Track of Deadlines</a:t>
            </a:r>
          </a:p>
        </p:txBody>
      </p:sp>
      <p:sp>
        <p:nvSpPr>
          <p:cNvPr id="7" name="TextBox 6">
            <a:extLst>
              <a:ext uri="{FF2B5EF4-FFF2-40B4-BE49-F238E27FC236}">
                <a16:creationId xmlns:a16="http://schemas.microsoft.com/office/drawing/2014/main" id="{DCAE8D73-24EF-4793-8BFD-44E76671CAC5}"/>
              </a:ext>
            </a:extLst>
          </p:cNvPr>
          <p:cNvSpPr txBox="1"/>
          <p:nvPr/>
        </p:nvSpPr>
        <p:spPr>
          <a:xfrm>
            <a:off x="128115" y="6126937"/>
            <a:ext cx="4923877" cy="215444"/>
          </a:xfrm>
          <a:prstGeom prst="rect">
            <a:avLst/>
          </a:prstGeom>
          <a:noFill/>
        </p:spPr>
        <p:txBody>
          <a:bodyPr wrap="square" rtlCol="0">
            <a:spAutoFit/>
          </a:bodyPr>
          <a:lstStyle/>
          <a:p>
            <a:pPr algn="ctr"/>
            <a:r>
              <a:rPr lang="en-US" sz="800" dirty="0">
                <a:hlinkClick r:id="rId4" tooltip="http://ccmit.mit.edu/observation/"/>
              </a:rPr>
              <a:t>This Photo</a:t>
            </a:r>
            <a:r>
              <a:rPr lang="en-US" sz="800" dirty="0"/>
              <a:t> by Unknown Author is licensed under </a:t>
            </a:r>
            <a:r>
              <a:rPr lang="en-US" sz="800" dirty="0">
                <a:hlinkClick r:id="rId7" tooltip="https://creativecommons.org/licenses/by/3.0/"/>
              </a:rPr>
              <a:t>CC BY</a:t>
            </a:r>
            <a:endParaRPr lang="en-US" sz="800" dirty="0"/>
          </a:p>
        </p:txBody>
      </p:sp>
      <p:sp>
        <p:nvSpPr>
          <p:cNvPr id="10" name="TextBox 9">
            <a:extLst>
              <a:ext uri="{FF2B5EF4-FFF2-40B4-BE49-F238E27FC236}">
                <a16:creationId xmlns:a16="http://schemas.microsoft.com/office/drawing/2014/main" id="{90BBD180-3447-4AD6-8DE1-FFAE5A415E1E}"/>
              </a:ext>
            </a:extLst>
          </p:cNvPr>
          <p:cNvSpPr txBox="1"/>
          <p:nvPr/>
        </p:nvSpPr>
        <p:spPr>
          <a:xfrm>
            <a:off x="5343629" y="6627168"/>
            <a:ext cx="3352800" cy="215444"/>
          </a:xfrm>
          <a:prstGeom prst="rect">
            <a:avLst/>
          </a:prstGeom>
          <a:noFill/>
        </p:spPr>
        <p:txBody>
          <a:bodyPr wrap="square" rtlCol="0">
            <a:spAutoFit/>
          </a:bodyPr>
          <a:lstStyle/>
          <a:p>
            <a:pPr algn="ctr"/>
            <a:r>
              <a:rPr lang="en-US" sz="800" dirty="0">
                <a:hlinkClick r:id="rId6" tooltip="http://www.agileadventures.net/index.php/2015/10/30/when-agile-meets-deadlines-the-1-thing-you-should-never-forget/"/>
              </a:rPr>
              <a:t>This Photo</a:t>
            </a:r>
            <a:r>
              <a:rPr lang="en-US" sz="800" dirty="0"/>
              <a:t> by Unknown Author is licensed under </a:t>
            </a:r>
            <a:r>
              <a:rPr lang="en-US" sz="800" dirty="0">
                <a:hlinkClick r:id="rId8" tooltip="https://creativecommons.org/licenses/by-nc/3.0/"/>
              </a:rPr>
              <a:t>CC BY-NC</a:t>
            </a:r>
            <a:endParaRPr lang="en-US" sz="800" dirty="0"/>
          </a:p>
        </p:txBody>
      </p:sp>
      <p:pic>
        <p:nvPicPr>
          <p:cNvPr id="12" name="Picture 11" descr="A picture containing text, clipart&#10;&#10;Description automatically generated">
            <a:extLst>
              <a:ext uri="{FF2B5EF4-FFF2-40B4-BE49-F238E27FC236}">
                <a16:creationId xmlns:a16="http://schemas.microsoft.com/office/drawing/2014/main" id="{095D7462-0277-42AA-898B-CE1102A8C66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8383" y="1375410"/>
            <a:ext cx="8950898" cy="3154614"/>
          </a:xfrm>
          <a:prstGeom prst="rect">
            <a:avLst/>
          </a:prstGeom>
        </p:spPr>
      </p:pic>
      <p:sp>
        <p:nvSpPr>
          <p:cNvPr id="13" name="TextBox 12">
            <a:extLst>
              <a:ext uri="{FF2B5EF4-FFF2-40B4-BE49-F238E27FC236}">
                <a16:creationId xmlns:a16="http://schemas.microsoft.com/office/drawing/2014/main" id="{8104CA1D-A8C9-4E65-92D9-589985377A45}"/>
              </a:ext>
            </a:extLst>
          </p:cNvPr>
          <p:cNvSpPr txBox="1"/>
          <p:nvPr/>
        </p:nvSpPr>
        <p:spPr>
          <a:xfrm>
            <a:off x="114719" y="4422886"/>
            <a:ext cx="8914562" cy="215444"/>
          </a:xfrm>
          <a:prstGeom prst="rect">
            <a:avLst/>
          </a:prstGeom>
          <a:noFill/>
        </p:spPr>
        <p:txBody>
          <a:bodyPr wrap="square" rtlCol="0">
            <a:spAutoFit/>
          </a:bodyPr>
          <a:lstStyle/>
          <a:p>
            <a:pPr algn="ctr"/>
            <a:r>
              <a:rPr lang="en-US" sz="800" dirty="0">
                <a:hlinkClick r:id="rId10" tooltip="http://boagworld.com/season/3/episode/s03e03/"/>
              </a:rPr>
              <a:t>This Photo</a:t>
            </a:r>
            <a:r>
              <a:rPr lang="en-US" sz="800" dirty="0"/>
              <a:t> by Unknown Author is licensed under </a:t>
            </a:r>
            <a:r>
              <a:rPr lang="en-US" sz="800" dirty="0">
                <a:hlinkClick r:id="rId11" tooltip="https://creativecommons.org/licenses/by-sa/3.0/"/>
              </a:rPr>
              <a:t>CC BY-SA</a:t>
            </a:r>
            <a:endParaRPr lang="en-US" sz="800" dirty="0"/>
          </a:p>
        </p:txBody>
      </p:sp>
    </p:spTree>
    <p:extLst>
      <p:ext uri="{BB962C8B-B14F-4D97-AF65-F5344CB8AC3E}">
        <p14:creationId xmlns:p14="http://schemas.microsoft.com/office/powerpoint/2010/main" val="317785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6049-0279-4210-8FD9-6EFB4E5229E8}"/>
              </a:ext>
            </a:extLst>
          </p:cNvPr>
          <p:cNvSpPr>
            <a:spLocks noGrp="1"/>
          </p:cNvSpPr>
          <p:nvPr>
            <p:ph type="title"/>
          </p:nvPr>
        </p:nvSpPr>
        <p:spPr/>
        <p:txBody>
          <a:bodyPr/>
          <a:lstStyle/>
          <a:p>
            <a:r>
              <a:rPr lang="en-US" dirty="0">
                <a:latin typeface="Trebuchet MS"/>
              </a:rPr>
              <a:t>Paying for College</a:t>
            </a:r>
            <a:endParaRPr lang="en-US" dirty="0"/>
          </a:p>
        </p:txBody>
      </p:sp>
      <p:pic>
        <p:nvPicPr>
          <p:cNvPr id="4" name="Picture 3" descr="A picture containing indoor, plate&#10;&#10;Description automatically generated">
            <a:extLst>
              <a:ext uri="{FF2B5EF4-FFF2-40B4-BE49-F238E27FC236}">
                <a16:creationId xmlns:a16="http://schemas.microsoft.com/office/drawing/2014/main" id="{563B5843-BFE8-4361-A6CE-CDDDDD86FB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12471" y="1600200"/>
            <a:ext cx="5519057" cy="4829175"/>
          </a:xfrm>
          <a:prstGeom prst="rect">
            <a:avLst/>
          </a:prstGeom>
        </p:spPr>
      </p:pic>
      <p:sp>
        <p:nvSpPr>
          <p:cNvPr id="5" name="TextBox 4">
            <a:extLst>
              <a:ext uri="{FF2B5EF4-FFF2-40B4-BE49-F238E27FC236}">
                <a16:creationId xmlns:a16="http://schemas.microsoft.com/office/drawing/2014/main" id="{2082F6B0-0A58-4F61-B57E-68E54193CDA5}"/>
              </a:ext>
            </a:extLst>
          </p:cNvPr>
          <p:cNvSpPr txBox="1"/>
          <p:nvPr/>
        </p:nvSpPr>
        <p:spPr>
          <a:xfrm>
            <a:off x="1812471" y="6524274"/>
            <a:ext cx="5519057" cy="215444"/>
          </a:xfrm>
          <a:prstGeom prst="rect">
            <a:avLst/>
          </a:prstGeom>
          <a:noFill/>
        </p:spPr>
        <p:txBody>
          <a:bodyPr wrap="square" rtlCol="0">
            <a:spAutoFit/>
          </a:bodyPr>
          <a:lstStyle/>
          <a:p>
            <a:pPr algn="ctr"/>
            <a:r>
              <a:rPr lang="en-US" sz="800" dirty="0">
                <a:hlinkClick r:id="rId4" tooltip="https://www.flickr.com/photos/76657755@N04/6881499716/"/>
              </a:rPr>
              <a:t>This Photo</a:t>
            </a:r>
            <a:r>
              <a:rPr lang="en-US" sz="800" dirty="0"/>
              <a:t> by Unknown Author is licensed under </a:t>
            </a:r>
            <a:r>
              <a:rPr lang="en-US" sz="800" dirty="0">
                <a:hlinkClick r:id="rId5" tooltip="https://creativecommons.org/licenses/by/3.0/"/>
              </a:rPr>
              <a:t>CC BY</a:t>
            </a:r>
            <a:endParaRPr lang="en-US" sz="800" dirty="0"/>
          </a:p>
        </p:txBody>
      </p:sp>
    </p:spTree>
    <p:extLst>
      <p:ext uri="{BB962C8B-B14F-4D97-AF65-F5344CB8AC3E}">
        <p14:creationId xmlns:p14="http://schemas.microsoft.com/office/powerpoint/2010/main" val="211421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585CB531-937C-4FBB-8254-AA02528A55C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697" r="33712" b="-1"/>
          <a:stretch/>
        </p:blipFill>
        <p:spPr>
          <a:xfrm>
            <a:off x="457200" y="1600201"/>
            <a:ext cx="4038600" cy="4191000"/>
          </a:xfrm>
          <a:noFill/>
        </p:spPr>
      </p:pic>
      <p:sp>
        <p:nvSpPr>
          <p:cNvPr id="17" name="Content Placeholder 2">
            <a:extLst>
              <a:ext uri="{FF2B5EF4-FFF2-40B4-BE49-F238E27FC236}">
                <a16:creationId xmlns:a16="http://schemas.microsoft.com/office/drawing/2014/main" id="{61335EFE-A9D9-4477-84BB-40AE1B1EA8DC}"/>
              </a:ext>
            </a:extLst>
          </p:cNvPr>
          <p:cNvSpPr>
            <a:spLocks noGrp="1"/>
          </p:cNvSpPr>
          <p:nvPr>
            <p:ph sz="half" idx="2"/>
          </p:nvPr>
        </p:nvSpPr>
        <p:spPr>
          <a:xfrm>
            <a:off x="4648200" y="1600201"/>
            <a:ext cx="4038600" cy="4191000"/>
          </a:xfrm>
        </p:spPr>
        <p:txBody>
          <a:bodyPr/>
          <a:lstStyle/>
          <a:p>
            <a:endParaRPr lang="en-US"/>
          </a:p>
        </p:txBody>
      </p:sp>
      <p:sp>
        <p:nvSpPr>
          <p:cNvPr id="4" name="Title 3">
            <a:extLst>
              <a:ext uri="{FF2B5EF4-FFF2-40B4-BE49-F238E27FC236}">
                <a16:creationId xmlns:a16="http://schemas.microsoft.com/office/drawing/2014/main" id="{C1AB7CE0-1B28-4729-9A63-4245FB8CC1DC}"/>
              </a:ext>
            </a:extLst>
          </p:cNvPr>
          <p:cNvSpPr>
            <a:spLocks noGrp="1"/>
          </p:cNvSpPr>
          <p:nvPr>
            <p:ph type="title"/>
          </p:nvPr>
        </p:nvSpPr>
        <p:spPr>
          <a:xfrm>
            <a:off x="2590800" y="274638"/>
            <a:ext cx="6096000" cy="1020762"/>
          </a:xfrm>
        </p:spPr>
        <p:txBody>
          <a:bodyPr anchor="ctr">
            <a:normAutofit/>
          </a:bodyPr>
          <a:lstStyle/>
          <a:p>
            <a:r>
              <a:rPr lang="en-US" dirty="0"/>
              <a:t>Financial Aid and Loans</a:t>
            </a:r>
          </a:p>
        </p:txBody>
      </p:sp>
      <p:sp>
        <p:nvSpPr>
          <p:cNvPr id="7" name="TextBox 6">
            <a:extLst>
              <a:ext uri="{FF2B5EF4-FFF2-40B4-BE49-F238E27FC236}">
                <a16:creationId xmlns:a16="http://schemas.microsoft.com/office/drawing/2014/main" id="{A9503778-9689-4CB6-8076-657042D58E49}"/>
              </a:ext>
            </a:extLst>
          </p:cNvPr>
          <p:cNvSpPr txBox="1"/>
          <p:nvPr/>
        </p:nvSpPr>
        <p:spPr>
          <a:xfrm>
            <a:off x="2036473" y="5591146"/>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ropublica.org/getinvolved/illinois-parents-children-students-college-financial-aid-scheme-qualify-callou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14" name="Content Placeholder 8" descr="Text&#10;&#10;Description automatically generated">
            <a:extLst>
              <a:ext uri="{FF2B5EF4-FFF2-40B4-BE49-F238E27FC236}">
                <a16:creationId xmlns:a16="http://schemas.microsoft.com/office/drawing/2014/main" id="{A892A958-319D-4EAB-9A5A-918E675F499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87918" y="1615275"/>
            <a:ext cx="4191000" cy="4191000"/>
          </a:xfrm>
          <a:prstGeom prst="rect">
            <a:avLst/>
          </a:prstGeom>
        </p:spPr>
      </p:pic>
      <p:sp>
        <p:nvSpPr>
          <p:cNvPr id="15" name="TextBox 14">
            <a:extLst>
              <a:ext uri="{FF2B5EF4-FFF2-40B4-BE49-F238E27FC236}">
                <a16:creationId xmlns:a16="http://schemas.microsoft.com/office/drawing/2014/main" id="{687D4395-7FA9-44CD-B6A2-07D46028ADD1}"/>
              </a:ext>
            </a:extLst>
          </p:cNvPr>
          <p:cNvSpPr txBox="1"/>
          <p:nvPr/>
        </p:nvSpPr>
        <p:spPr>
          <a:xfrm>
            <a:off x="4587918" y="5779407"/>
            <a:ext cx="4191000" cy="215444"/>
          </a:xfrm>
          <a:prstGeom prst="rect">
            <a:avLst/>
          </a:prstGeom>
          <a:noFill/>
        </p:spPr>
        <p:txBody>
          <a:bodyPr wrap="square" rtlCol="0">
            <a:spAutoFit/>
          </a:bodyPr>
          <a:lstStyle/>
          <a:p>
            <a:pPr algn="ctr"/>
            <a:r>
              <a:rPr lang="en-US" sz="800" dirty="0">
                <a:hlinkClick r:id="rId7" tooltip="https://finance-slot.blogspot.com/2013/11/a-guide-to-applying-for-college-loan.html"/>
              </a:rPr>
              <a:t>This Photo</a:t>
            </a:r>
            <a:r>
              <a:rPr lang="en-US" sz="800" dirty="0"/>
              <a:t> by Unknown Author is licensed under </a:t>
            </a:r>
            <a:r>
              <a:rPr lang="en-US" sz="800" dirty="0">
                <a:hlinkClick r:id="rId8" tooltip="https://creativecommons.org/licenses/by/3.0/"/>
              </a:rPr>
              <a:t>CC BY</a:t>
            </a:r>
            <a:endParaRPr lang="en-US" sz="800" dirty="0"/>
          </a:p>
        </p:txBody>
      </p:sp>
    </p:spTree>
    <p:extLst>
      <p:ext uri="{BB962C8B-B14F-4D97-AF65-F5344CB8AC3E}">
        <p14:creationId xmlns:p14="http://schemas.microsoft.com/office/powerpoint/2010/main" val="415319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DA0D1-FFD8-47F6-9394-95C8E78F3F4E}"/>
              </a:ext>
            </a:extLst>
          </p:cNvPr>
          <p:cNvSpPr>
            <a:spLocks noGrp="1"/>
          </p:cNvSpPr>
          <p:nvPr>
            <p:ph sz="half" idx="1"/>
          </p:nvPr>
        </p:nvSpPr>
        <p:spPr>
          <a:xfrm>
            <a:off x="181304" y="1600201"/>
            <a:ext cx="3342289" cy="5018689"/>
          </a:xfrm>
        </p:spPr>
        <p:txBody>
          <a:bodyPr vert="horz" lIns="91440" tIns="45720" rIns="91440" bIns="45720" rtlCol="0" anchor="t">
            <a:normAutofit/>
          </a:bodyPr>
          <a:lstStyle/>
          <a:p>
            <a:r>
              <a:rPr lang="en-US" sz="3600" dirty="0">
                <a:solidFill>
                  <a:schemeClr val="tx2"/>
                </a:solidFill>
              </a:rPr>
              <a:t>Trade school</a:t>
            </a:r>
            <a:br>
              <a:rPr lang="en-US" sz="3600" dirty="0">
                <a:solidFill>
                  <a:schemeClr val="tx2"/>
                </a:solidFill>
              </a:rPr>
            </a:br>
            <a:endParaRPr lang="en-US" sz="3600" dirty="0">
              <a:solidFill>
                <a:schemeClr val="tx2"/>
              </a:solidFill>
              <a:cs typeface="Calibri"/>
            </a:endParaRPr>
          </a:p>
          <a:p>
            <a:r>
              <a:rPr lang="en-US" sz="3600" dirty="0">
                <a:solidFill>
                  <a:schemeClr val="tx2"/>
                </a:solidFill>
              </a:rPr>
              <a:t>Military</a:t>
            </a:r>
            <a:br>
              <a:rPr lang="en-US" sz="3600" dirty="0">
                <a:solidFill>
                  <a:schemeClr val="tx2"/>
                </a:solidFill>
              </a:rPr>
            </a:br>
            <a:endParaRPr lang="en-US" sz="3600" dirty="0">
              <a:solidFill>
                <a:schemeClr val="tx2"/>
              </a:solidFill>
              <a:cs typeface="Calibri"/>
            </a:endParaRPr>
          </a:p>
          <a:p>
            <a:r>
              <a:rPr lang="en-US" sz="3600" dirty="0">
                <a:solidFill>
                  <a:schemeClr val="tx2"/>
                </a:solidFill>
              </a:rPr>
              <a:t>Community College</a:t>
            </a:r>
            <a:br>
              <a:rPr lang="en-US" sz="3600" dirty="0">
                <a:solidFill>
                  <a:schemeClr val="tx2"/>
                </a:solidFill>
              </a:rPr>
            </a:br>
            <a:endParaRPr lang="en-US" sz="3600" dirty="0">
              <a:solidFill>
                <a:schemeClr val="tx2"/>
              </a:solidFill>
              <a:cs typeface="Calibri"/>
            </a:endParaRPr>
          </a:p>
          <a:p>
            <a:r>
              <a:rPr lang="en-US" sz="3600" dirty="0">
                <a:solidFill>
                  <a:schemeClr val="tx2"/>
                </a:solidFill>
                <a:cs typeface="Calibri"/>
              </a:rPr>
              <a:t>Employment</a:t>
            </a:r>
          </a:p>
        </p:txBody>
      </p:sp>
      <p:sp>
        <p:nvSpPr>
          <p:cNvPr id="4" name="Title 3">
            <a:extLst>
              <a:ext uri="{FF2B5EF4-FFF2-40B4-BE49-F238E27FC236}">
                <a16:creationId xmlns:a16="http://schemas.microsoft.com/office/drawing/2014/main" id="{4EF13745-83BD-4783-A998-6D21F5A63462}"/>
              </a:ext>
            </a:extLst>
          </p:cNvPr>
          <p:cNvSpPr>
            <a:spLocks noGrp="1"/>
          </p:cNvSpPr>
          <p:nvPr>
            <p:ph type="title"/>
          </p:nvPr>
        </p:nvSpPr>
        <p:spPr/>
        <p:txBody>
          <a:bodyPr/>
          <a:lstStyle/>
          <a:p>
            <a:r>
              <a:rPr lang="en-US" dirty="0">
                <a:latin typeface="Trebuchet MS"/>
              </a:rPr>
              <a:t>Alternatives to a </a:t>
            </a:r>
            <a:br>
              <a:rPr lang="en-US" dirty="0">
                <a:latin typeface="Trebuchet MS"/>
              </a:rPr>
            </a:br>
            <a:r>
              <a:rPr lang="en-US" dirty="0">
                <a:latin typeface="Trebuchet MS"/>
              </a:rPr>
              <a:t>Four-Year Degree</a:t>
            </a:r>
            <a:endParaRPr lang="en-US" dirty="0"/>
          </a:p>
        </p:txBody>
      </p:sp>
      <p:pic>
        <p:nvPicPr>
          <p:cNvPr id="11" name="Content Placeholder 10" descr="A picture containing person, indoor&#10;&#10;Description automatically generated">
            <a:extLst>
              <a:ext uri="{FF2B5EF4-FFF2-40B4-BE49-F238E27FC236}">
                <a16:creationId xmlns:a16="http://schemas.microsoft.com/office/drawing/2014/main" id="{844F4386-0000-40BD-962E-CF9A2B2F9D12}"/>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31476" y="2079957"/>
            <a:ext cx="5322486" cy="3553636"/>
          </a:xfrm>
        </p:spPr>
      </p:pic>
      <p:sp>
        <p:nvSpPr>
          <p:cNvPr id="12" name="TextBox 11">
            <a:extLst>
              <a:ext uri="{FF2B5EF4-FFF2-40B4-BE49-F238E27FC236}">
                <a16:creationId xmlns:a16="http://schemas.microsoft.com/office/drawing/2014/main" id="{6FC065D9-DFBF-429B-81FD-F91605A2D3EF}"/>
              </a:ext>
            </a:extLst>
          </p:cNvPr>
          <p:cNvSpPr txBox="1"/>
          <p:nvPr/>
        </p:nvSpPr>
        <p:spPr>
          <a:xfrm>
            <a:off x="3531476" y="5605960"/>
            <a:ext cx="5322486" cy="215444"/>
          </a:xfrm>
          <a:prstGeom prst="rect">
            <a:avLst/>
          </a:prstGeom>
          <a:noFill/>
        </p:spPr>
        <p:txBody>
          <a:bodyPr wrap="square" rtlCol="0">
            <a:spAutoFit/>
          </a:bodyPr>
          <a:lstStyle/>
          <a:p>
            <a:pPr algn="ctr"/>
            <a:r>
              <a:rPr lang="en-US" sz="800" dirty="0">
                <a:hlinkClick r:id="rId4" tooltip="http://theconversation.com/40-of-vocational-students-wont-repay-their-student-loan-report-37899"/>
              </a:rPr>
              <a:t>This Photo</a:t>
            </a:r>
            <a:r>
              <a:rPr lang="en-US" sz="800" dirty="0"/>
              <a:t> by Unknown Author is licensed under </a:t>
            </a:r>
            <a:r>
              <a:rPr lang="en-US" sz="800" dirty="0">
                <a:hlinkClick r:id="rId5" tooltip="https://creativecommons.org/licenses/by-nd/3.0/"/>
              </a:rPr>
              <a:t>CC BY-ND</a:t>
            </a:r>
            <a:endParaRPr lang="en-US" sz="800" dirty="0"/>
          </a:p>
        </p:txBody>
      </p:sp>
    </p:spTree>
    <p:extLst>
      <p:ext uri="{BB962C8B-B14F-4D97-AF65-F5344CB8AC3E}">
        <p14:creationId xmlns:p14="http://schemas.microsoft.com/office/powerpoint/2010/main" val="3307299912"/>
      </p:ext>
    </p:extLst>
  </p:cSld>
  <p:clrMapOvr>
    <a:masterClrMapping/>
  </p:clrMapOvr>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ECCA2CE8-16F5-4DEF-A968-65D6F9BAB774}" vid="{17B1FA60-315F-4B95-900A-F9AC1E79E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C06DFF-ECE0-4852-AF9E-80E34D11E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00600-8ec3-4302-9578-9748b584d0c3"/>
    <ds:schemaRef ds:uri="edf99360-53d5-410e-ba06-d09a36f66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950284-FEEC-428E-9997-9612B36B34BA}">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edf99360-53d5-410e-ba06-d09a36f66d5b"/>
    <ds:schemaRef ds:uri="ebc00600-8ec3-4302-9578-9748b584d0c3"/>
    <ds:schemaRef ds:uri="http://purl.org/dc/dcmitype/"/>
  </ds:schemaRefs>
</ds:datastoreItem>
</file>

<file path=customXml/itemProps3.xml><?xml version="1.0" encoding="utf-8"?>
<ds:datastoreItem xmlns:ds="http://schemas.openxmlformats.org/officeDocument/2006/customXml" ds:itemID="{2AC433FD-6EAD-4CA2-9959-4AF4DF266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AIC_PowerPoint_Template</Template>
  <TotalTime>4</TotalTime>
  <Words>333</Words>
  <Application>Microsoft Office PowerPoint</Application>
  <PresentationFormat>On-screen Show (4:3)</PresentationFormat>
  <Paragraphs>68</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AIC_PowerPoint_Template</vt:lpstr>
      <vt:lpstr>After High School:  Post-secondary education and other options</vt:lpstr>
      <vt:lpstr>Overview</vt:lpstr>
      <vt:lpstr>The Application Process</vt:lpstr>
      <vt:lpstr>Deciding Where to Go</vt:lpstr>
      <vt:lpstr>What’s In the Application?</vt:lpstr>
      <vt:lpstr>Keeping Track of Deadlines</vt:lpstr>
      <vt:lpstr>Paying for College</vt:lpstr>
      <vt:lpstr>Financial Aid and Loans</vt:lpstr>
      <vt:lpstr>Alternatives to a  Four-Year Degree</vt:lpstr>
      <vt:lpstr>Discussion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Education</dc:title>
  <dc:creator>Michelle Runge</dc:creator>
  <cp:lastModifiedBy>Michelle Runge</cp:lastModifiedBy>
  <cp:revision>67</cp:revision>
  <dcterms:created xsi:type="dcterms:W3CDTF">2021-03-02T16:10:36Z</dcterms:created>
  <dcterms:modified xsi:type="dcterms:W3CDTF">2021-05-27T20:08:47Z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