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1" r:id="rId3"/>
    <p:sldId id="265" r:id="rId4"/>
    <p:sldId id="264" r:id="rId5"/>
    <p:sldId id="272" r:id="rId6"/>
    <p:sldId id="266" r:id="rId7"/>
    <p:sldId id="267" r:id="rId8"/>
    <p:sldId id="268" r:id="rId9"/>
    <p:sldId id="262" r:id="rId10"/>
    <p:sldId id="263" r:id="rId11"/>
    <p:sldId id="260" r:id="rId12"/>
    <p:sldId id="257" r:id="rId13"/>
    <p:sldId id="270" r:id="rId14"/>
    <p:sldId id="273" r:id="rId15"/>
    <p:sldId id="274" r:id="rId16"/>
    <p:sldId id="271" r:id="rId1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1" autoAdjust="0"/>
    <p:restoredTop sz="75720" autoAdjust="0"/>
  </p:normalViewPr>
  <p:slideViewPr>
    <p:cSldViewPr>
      <p:cViewPr>
        <p:scale>
          <a:sx n="70" d="100"/>
          <a:sy n="70" d="100"/>
        </p:scale>
        <p:origin x="-864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2EC44-3AD7-4A1A-ACA0-FA694B1A0E33}" type="datetimeFigureOut">
              <a:rPr lang="en-US" smtClean="0"/>
              <a:pPr/>
              <a:t>11/10/2014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EF692-EEB0-4795-BDCF-BED91842BA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78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56ADE-D3DC-4C87-8D55-1C6EEC811108}" type="datetimeFigureOut">
              <a:rPr lang="en-US" smtClean="0"/>
              <a:pPr/>
              <a:t>11/10/2014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7CDDB-4E9D-4F7F-A39B-E1E8A3D719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162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7CDDB-4E9D-4F7F-A39B-E1E8A3D7199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21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 the leadership of Mike Mullins</a:t>
            </a:r>
          </a:p>
          <a:p>
            <a:endParaRPr lang="en-US" dirty="0" smtClean="0"/>
          </a:p>
          <a:p>
            <a:r>
              <a:rPr lang="en-US" dirty="0" smtClean="0"/>
              <a:t>Community Outreach efforts - National's attention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7CDDB-4E9D-4F7F-A39B-E1E8A3D7199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041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Short List</a:t>
            </a:r>
          </a:p>
          <a:p>
            <a:endParaRPr lang="en-US" dirty="0" smtClean="0"/>
          </a:p>
          <a:p>
            <a:r>
              <a:rPr lang="en-US" dirty="0" smtClean="0"/>
              <a:t>See</a:t>
            </a:r>
            <a:r>
              <a:rPr lang="en-US" baseline="0" dirty="0" smtClean="0"/>
              <a:t> Handbook for full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7CDDB-4E9D-4F7F-A39B-E1E8A3D7199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577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Emails come from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IMS</a:t>
            </a:r>
            <a:r>
              <a:rPr lang="en-US" baseline="0" dirty="0" smtClean="0"/>
              <a:t> system - Referrals - National communication re:  travel, scholarships and news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7CDDB-4E9D-4F7F-A39B-E1E8A3D7199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738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7CDDB-4E9D-4F7F-A39B-E1E8A3D7199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7640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7CDDB-4E9D-4F7F-A39B-E1E8A3D7199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0800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7CDDB-4E9D-4F7F-A39B-E1E8A3D7199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651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7CDDB-4E9D-4F7F-A39B-E1E8A3D7199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791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attended in June – learned so much – put together this presentation to begin the year by educating the new members and reminding the returning members why were are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7CDDB-4E9D-4F7F-A39B-E1E8A3D7199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300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1980 – Provo, UT – J. Reuben Clark School of Law at Brigham Young University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Foster standards of decorum, civility, ethics, and professionalism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7CDDB-4E9D-4F7F-A39B-E1E8A3D7199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504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Through fellowship, mentoring,</a:t>
            </a:r>
            <a:r>
              <a:rPr lang="en-US" baseline="0" dirty="0" smtClean="0"/>
              <a:t> and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7CDDB-4E9D-4F7F-A39B-E1E8A3D7199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435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7CDDB-4E9D-4F7F-A39B-E1E8A3D7199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266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 year anniversary</a:t>
            </a:r>
            <a:r>
              <a:rPr lang="en-US" baseline="0" dirty="0" smtClean="0"/>
              <a:t> coming up at beginning of next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7CDDB-4E9D-4F7F-A39B-E1E8A3D7199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920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Number of practice</a:t>
            </a:r>
            <a:r>
              <a:rPr lang="en-US" baseline="0" dirty="0" smtClean="0"/>
              <a:t> years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7CDDB-4E9D-4F7F-A39B-E1E8A3D7199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755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7CDDB-4E9D-4F7F-A39B-E1E8A3D7199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604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7CDDB-4E9D-4F7F-A39B-E1E8A3D7199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014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BA793-0CEF-454C-9036-6D4F7810DAC5}" type="datetimeFigureOut">
              <a:rPr lang="en-US" smtClean="0"/>
              <a:pPr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88D36-D79C-4A10-AC2A-AFC53D1CB0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BA793-0CEF-454C-9036-6D4F7810DAC5}" type="datetimeFigureOut">
              <a:rPr lang="en-US" smtClean="0"/>
              <a:pPr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88D36-D79C-4A10-AC2A-AFC53D1CB0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BA793-0CEF-454C-9036-6D4F7810DAC5}" type="datetimeFigureOut">
              <a:rPr lang="en-US" smtClean="0"/>
              <a:pPr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88D36-D79C-4A10-AC2A-AFC53D1CB08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BA793-0CEF-454C-9036-6D4F7810DAC5}" type="datetimeFigureOut">
              <a:rPr lang="en-US" smtClean="0"/>
              <a:pPr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88D36-D79C-4A10-AC2A-AFC53D1CB0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BA793-0CEF-454C-9036-6D4F7810DAC5}" type="datetimeFigureOut">
              <a:rPr lang="en-US" smtClean="0"/>
              <a:pPr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88D36-D79C-4A10-AC2A-AFC53D1CB0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BA793-0CEF-454C-9036-6D4F7810DAC5}" type="datetimeFigureOut">
              <a:rPr lang="en-US" smtClean="0"/>
              <a:pPr/>
              <a:t>11/10/2014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88D36-D79C-4A10-AC2A-AFC53D1CB0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BA793-0CEF-454C-9036-6D4F7810DAC5}" type="datetimeFigureOut">
              <a:rPr lang="en-US" smtClean="0"/>
              <a:pPr/>
              <a:t>11/10/2014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88D36-D79C-4A10-AC2A-AFC53D1CB0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BA793-0CEF-454C-9036-6D4F7810DAC5}" type="datetimeFigureOut">
              <a:rPr lang="en-US" smtClean="0"/>
              <a:pPr/>
              <a:t>11/10/2014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88D36-D79C-4A10-AC2A-AFC53D1CB0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BA793-0CEF-454C-9036-6D4F7810DAC5}" type="datetimeFigureOut">
              <a:rPr lang="en-US" smtClean="0"/>
              <a:pPr/>
              <a:t>11/10/2014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88D36-D79C-4A10-AC2A-AFC53D1CB0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BA793-0CEF-454C-9036-6D4F7810DAC5}" type="datetimeFigureOut">
              <a:rPr lang="en-US" smtClean="0"/>
              <a:pPr/>
              <a:t>11/10/2014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88D36-D79C-4A10-AC2A-AFC53D1CB0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BA793-0CEF-454C-9036-6D4F7810DAC5}" type="datetimeFigureOut">
              <a:rPr lang="en-US" smtClean="0"/>
              <a:pPr/>
              <a:t>11/10/2014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88D36-D79C-4A10-AC2A-AFC53D1CB0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0CBA793-0CEF-454C-9036-6D4F7810DAC5}" type="datetimeFigureOut">
              <a:rPr lang="en-US" smtClean="0"/>
              <a:pPr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7088D36-D79C-4A10-AC2A-AFC53D1CB0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Ruth Bader Ginsburg</a:t>
            </a:r>
            <a:br>
              <a:rPr lang="en-US" dirty="0" smtClean="0"/>
            </a:br>
            <a:r>
              <a:rPr lang="en-US" dirty="0" smtClean="0"/>
              <a:t>American Inn of Court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95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Congratulations! The Ruth Bader Ginsburg  American Inn of Court has been awarded the Achieving Excellence Platinum designation for the 2013-2014 Inn year. Your hard work and dedication has distinguished your Inn as a model of American Inn of Court best practices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July 25,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85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4114800" algn="l"/>
              </a:tabLst>
            </a:pPr>
            <a:r>
              <a:rPr lang="en-US" sz="2800" dirty="0"/>
              <a:t>Doneen Douglas Jones	President </a:t>
            </a:r>
          </a:p>
          <a:p>
            <a:pPr marL="0" indent="0">
              <a:buNone/>
              <a:tabLst>
                <a:tab pos="4114800" algn="l"/>
              </a:tabLst>
            </a:pPr>
            <a:r>
              <a:rPr lang="en-US" sz="2800" dirty="0"/>
              <a:t>Robert Don Evans, Jr.	President-Elect</a:t>
            </a:r>
          </a:p>
          <a:p>
            <a:pPr marL="4121150" indent="-4121150">
              <a:buNone/>
              <a:tabLst>
                <a:tab pos="4114800" algn="l"/>
              </a:tabLst>
            </a:pPr>
            <a:r>
              <a:rPr lang="en-US" sz="2800" dirty="0"/>
              <a:t>Michael Mullins	</a:t>
            </a:r>
            <a:r>
              <a:rPr lang="en-US" sz="2800" dirty="0" smtClean="0"/>
              <a:t>Immediate </a:t>
            </a:r>
            <a:r>
              <a:rPr lang="en-US" sz="2800" dirty="0"/>
              <a:t>Past President</a:t>
            </a:r>
          </a:p>
          <a:p>
            <a:pPr marL="0" indent="0">
              <a:buNone/>
              <a:tabLst>
                <a:tab pos="4114800" algn="l"/>
              </a:tabLst>
            </a:pPr>
            <a:r>
              <a:rPr lang="en-US" sz="2800" dirty="0"/>
              <a:t>Colin Walke	</a:t>
            </a:r>
            <a:r>
              <a:rPr lang="en-US" sz="2800" dirty="0" smtClean="0"/>
              <a:t>Mentoring </a:t>
            </a:r>
            <a:r>
              <a:rPr lang="en-US" sz="2800" dirty="0"/>
              <a:t>Co-Chair</a:t>
            </a:r>
          </a:p>
          <a:p>
            <a:pPr marL="0" indent="0">
              <a:buNone/>
              <a:tabLst>
                <a:tab pos="4114800" algn="l"/>
              </a:tabLst>
            </a:pPr>
            <a:r>
              <a:rPr lang="en-US" sz="2800" dirty="0"/>
              <a:t>Travis Pickens	</a:t>
            </a:r>
            <a:r>
              <a:rPr lang="en-US" sz="2800" dirty="0" smtClean="0"/>
              <a:t>Mentoring </a:t>
            </a:r>
            <a:r>
              <a:rPr lang="en-US" sz="2800" dirty="0"/>
              <a:t>Co-Chair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 – 2015 Officers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12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2"/>
          <a:stretch/>
        </p:blipFill>
        <p:spPr bwMode="auto">
          <a:xfrm>
            <a:off x="762000" y="1066800"/>
            <a:ext cx="7772400" cy="522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Updating your Inn Profile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 rot="5400000">
            <a:off x="4610100" y="1028700"/>
            <a:ext cx="457200" cy="533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97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6" t="14389" r="11758" b="9550"/>
          <a:stretch/>
        </p:blipFill>
        <p:spPr bwMode="auto">
          <a:xfrm>
            <a:off x="228600" y="906229"/>
            <a:ext cx="8686115" cy="480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49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honda\AppData\Local\Temp\Screenshot 2014-08-19 22.18.0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4" t="11194" r="21045" b="16103"/>
          <a:stretch/>
        </p:blipFill>
        <p:spPr bwMode="auto">
          <a:xfrm>
            <a:off x="533399" y="381000"/>
            <a:ext cx="8287169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>
            <a:off x="2667000" y="381000"/>
            <a:ext cx="457200" cy="7620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2133600" y="2133600"/>
            <a:ext cx="1219200" cy="381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45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honda\AppData\Local\Temp\Screenshot 2014-08-19 22.25.2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6" t="10929" r="32625" b="5224"/>
          <a:stretch/>
        </p:blipFill>
        <p:spPr bwMode="auto">
          <a:xfrm>
            <a:off x="2133600" y="228600"/>
            <a:ext cx="4724400" cy="637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 Arrow 3"/>
          <p:cNvSpPr/>
          <p:nvPr/>
        </p:nvSpPr>
        <p:spPr>
          <a:xfrm>
            <a:off x="4006596" y="6123928"/>
            <a:ext cx="978408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6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Thank you and enjoy the Inn year!</a:t>
            </a:r>
            <a:endParaRPr lang="en-US" sz="4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9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26 Attendees</a:t>
            </a:r>
          </a:p>
          <a:p>
            <a:r>
              <a:rPr lang="en-US" dirty="0" smtClean="0"/>
              <a:t>13 Inns of Court</a:t>
            </a:r>
          </a:p>
          <a:p>
            <a:r>
              <a:rPr lang="en-US" dirty="0" smtClean="0"/>
              <a:t>Topics</a:t>
            </a:r>
          </a:p>
          <a:p>
            <a:pPr lvl="1"/>
            <a:r>
              <a:rPr lang="en-US" dirty="0" smtClean="0"/>
              <a:t>History</a:t>
            </a:r>
          </a:p>
          <a:p>
            <a:pPr lvl="1"/>
            <a:r>
              <a:rPr lang="en-US" dirty="0" smtClean="0"/>
              <a:t>Budget &amp; Finance</a:t>
            </a:r>
          </a:p>
          <a:p>
            <a:pPr lvl="1"/>
            <a:r>
              <a:rPr lang="en-US" dirty="0" smtClean="0"/>
              <a:t>Planning &amp; Administration</a:t>
            </a:r>
          </a:p>
          <a:p>
            <a:pPr lvl="1"/>
            <a:r>
              <a:rPr lang="en-US" dirty="0" smtClean="0"/>
              <a:t>Idea Sharing</a:t>
            </a:r>
          </a:p>
          <a:p>
            <a:pPr lvl="1"/>
            <a:r>
              <a:rPr lang="en-US" dirty="0" smtClean="0"/>
              <a:t>Retention and Attendance</a:t>
            </a:r>
          </a:p>
          <a:p>
            <a:pPr lvl="1"/>
            <a:r>
              <a:rPr lang="en-US" dirty="0" smtClean="0"/>
              <a:t>Mentoring</a:t>
            </a:r>
          </a:p>
          <a:p>
            <a:pPr lvl="1"/>
            <a:r>
              <a:rPr lang="en-US" dirty="0" smtClean="0"/>
              <a:t>Achieving Excellence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Summit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70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“What [i]s imperatively needed [i]s more emphasis on professional ethics, on manners and deportment in the courtroom and in the practice; in short, the necessity for civility in what is inherently a contentious human enterprise.”</a:t>
            </a:r>
          </a:p>
          <a:p>
            <a:pPr marL="0" indent="0" algn="r">
              <a:buNone/>
            </a:pPr>
            <a:r>
              <a:rPr lang="en-US" dirty="0" smtClean="0"/>
              <a:t>-Chief Justice Warren E. Burger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American Inns of Court -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72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 foster excellence in professionalism, ethics, civility, and legal skills.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American Inns of Court - 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73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130 Inns</a:t>
            </a:r>
          </a:p>
          <a:p>
            <a:r>
              <a:rPr lang="en-US" dirty="0" smtClean="0"/>
              <a:t>Over 28,000 active judges and lawyers</a:t>
            </a:r>
          </a:p>
          <a:p>
            <a:r>
              <a:rPr lang="en-US" dirty="0" smtClean="0"/>
              <a:t>Over 80,000 alumni judges and lawyers</a:t>
            </a:r>
          </a:p>
          <a:p>
            <a:r>
              <a:rPr lang="en-US" dirty="0" smtClean="0"/>
              <a:t>Over 150 participating law schools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American Inns of Court -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04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Founded by Gloria Bates and Julie Bates</a:t>
            </a:r>
          </a:p>
          <a:p>
            <a:pPr lvl="1"/>
            <a:r>
              <a:rPr lang="en-US" dirty="0" smtClean="0"/>
              <a:t>Diverse </a:t>
            </a:r>
            <a:r>
              <a:rPr lang="en-US" dirty="0"/>
              <a:t>membership  helps promote the Inn ideals of </a:t>
            </a:r>
            <a:r>
              <a:rPr lang="en-US" dirty="0" smtClean="0"/>
              <a:t>professionalism  </a:t>
            </a:r>
            <a:r>
              <a:rPr lang="en-US" dirty="0"/>
              <a:t>and  ethics  by  providing  an  exchange  of  different  ideas  and </a:t>
            </a:r>
            <a:r>
              <a:rPr lang="en-US" dirty="0" smtClean="0"/>
              <a:t>experiences</a:t>
            </a:r>
          </a:p>
          <a:p>
            <a:r>
              <a:rPr lang="en-US" dirty="0" smtClean="0"/>
              <a:t>First meeting September 1995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Ruth Bader Ginsburg Inn of Court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10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800" dirty="0"/>
              <a:t>Masters of the </a:t>
            </a:r>
            <a:r>
              <a:rPr lang="en-US" sz="3800" dirty="0" smtClean="0"/>
              <a:t>Bench</a:t>
            </a:r>
          </a:p>
          <a:p>
            <a:pPr lvl="1">
              <a:tabLst>
                <a:tab pos="2286000" algn="l"/>
              </a:tabLst>
            </a:pPr>
            <a:r>
              <a:rPr lang="en-US" sz="2400" dirty="0" smtClean="0"/>
              <a:t>15+ years	Black Badges</a:t>
            </a:r>
            <a:endParaRPr lang="en-US" sz="2400" dirty="0"/>
          </a:p>
          <a:p>
            <a:r>
              <a:rPr lang="en-US" sz="3800" dirty="0" smtClean="0"/>
              <a:t>Barristers</a:t>
            </a:r>
          </a:p>
          <a:p>
            <a:pPr lvl="1">
              <a:tabLst>
                <a:tab pos="2286000" algn="l"/>
              </a:tabLst>
            </a:pPr>
            <a:r>
              <a:rPr lang="en-US" sz="2400" dirty="0" smtClean="0"/>
              <a:t>6-14 years	Green </a:t>
            </a:r>
            <a:r>
              <a:rPr lang="en-US" sz="2400" dirty="0"/>
              <a:t>Badges</a:t>
            </a:r>
          </a:p>
          <a:p>
            <a:r>
              <a:rPr lang="en-US" sz="3800" dirty="0" smtClean="0"/>
              <a:t>Associates</a:t>
            </a:r>
          </a:p>
          <a:p>
            <a:pPr lvl="1">
              <a:tabLst>
                <a:tab pos="2286000" algn="l"/>
              </a:tabLst>
            </a:pPr>
            <a:r>
              <a:rPr lang="en-US" sz="2400" dirty="0" smtClean="0"/>
              <a:t>0 – 5 years	Burgundy Badges</a:t>
            </a:r>
            <a:endParaRPr lang="en-US" sz="2400" dirty="0"/>
          </a:p>
          <a:p>
            <a:r>
              <a:rPr lang="en-US" sz="3800" dirty="0"/>
              <a:t>Pupils</a:t>
            </a:r>
            <a:r>
              <a:rPr lang="en-US" dirty="0"/>
              <a:t> </a:t>
            </a:r>
            <a:endParaRPr lang="en-US" dirty="0" smtClean="0"/>
          </a:p>
          <a:p>
            <a:pPr lvl="1">
              <a:tabLst>
                <a:tab pos="2286000" algn="l"/>
              </a:tabLst>
            </a:pPr>
            <a:r>
              <a:rPr lang="en-US" sz="2400" dirty="0" smtClean="0"/>
              <a:t>Students</a:t>
            </a:r>
            <a:r>
              <a:rPr lang="en-US" dirty="0" smtClean="0"/>
              <a:t>	</a:t>
            </a:r>
            <a:r>
              <a:rPr lang="en-US" sz="2400" dirty="0" smtClean="0"/>
              <a:t>White Badges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Inn Membership </a:t>
            </a:r>
            <a:r>
              <a:rPr lang="en-US" b="1" dirty="0" smtClean="0"/>
              <a:t>Categories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54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67000"/>
            <a:ext cx="8382000" cy="3886200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6400800" algn="l"/>
              </a:tabLst>
            </a:pPr>
            <a:r>
              <a:rPr lang="en-US" sz="2400" dirty="0"/>
              <a:t>Social hour; sign-in for attendance and </a:t>
            </a:r>
            <a:r>
              <a:rPr lang="en-US" sz="2400" dirty="0" smtClean="0"/>
              <a:t>C.L.E.	5:00 </a:t>
            </a:r>
            <a:r>
              <a:rPr lang="en-US" sz="2400" dirty="0"/>
              <a:t>– 6:00  </a:t>
            </a:r>
          </a:p>
          <a:p>
            <a:pPr marL="0" indent="0">
              <a:buNone/>
              <a:tabLst>
                <a:tab pos="6400800" algn="l"/>
              </a:tabLst>
            </a:pPr>
            <a:r>
              <a:rPr lang="en-US" sz="2400" dirty="0" smtClean="0"/>
              <a:t>Dinner	6:00 </a:t>
            </a:r>
            <a:r>
              <a:rPr lang="en-US" sz="2400" dirty="0"/>
              <a:t>– 6:45  </a:t>
            </a:r>
          </a:p>
          <a:p>
            <a:pPr marL="0" indent="0">
              <a:buNone/>
              <a:tabLst>
                <a:tab pos="6400800" algn="l"/>
              </a:tabLst>
            </a:pPr>
            <a:r>
              <a:rPr lang="en-US" sz="2400" dirty="0" smtClean="0"/>
              <a:t>Move </a:t>
            </a:r>
            <a:r>
              <a:rPr lang="en-US" sz="2400" dirty="0"/>
              <a:t>into meeting </a:t>
            </a:r>
            <a:r>
              <a:rPr lang="en-US" sz="2400" dirty="0" smtClean="0"/>
              <a:t>area	6:45 </a:t>
            </a:r>
            <a:r>
              <a:rPr lang="en-US" sz="2400" dirty="0"/>
              <a:t>– 6:50   </a:t>
            </a:r>
          </a:p>
          <a:p>
            <a:pPr marL="0" indent="0">
              <a:buNone/>
              <a:tabLst>
                <a:tab pos="6400800" algn="l"/>
              </a:tabLst>
            </a:pPr>
            <a:r>
              <a:rPr lang="en-US" sz="2400" dirty="0" smtClean="0"/>
              <a:t>Opening </a:t>
            </a:r>
            <a:r>
              <a:rPr lang="en-US" sz="2400" dirty="0"/>
              <a:t>remarks and welcome by </a:t>
            </a:r>
            <a:r>
              <a:rPr lang="en-US" sz="2400" dirty="0" smtClean="0"/>
              <a:t>President	6:50 </a:t>
            </a:r>
            <a:r>
              <a:rPr lang="en-US" sz="2400" dirty="0"/>
              <a:t>– 6:55   </a:t>
            </a:r>
          </a:p>
          <a:p>
            <a:pPr marL="0" indent="0">
              <a:buNone/>
              <a:tabLst>
                <a:tab pos="6400800" algn="l"/>
              </a:tabLst>
            </a:pPr>
            <a:r>
              <a:rPr lang="en-US" sz="2400" dirty="0" smtClean="0"/>
              <a:t>Introduction </a:t>
            </a:r>
            <a:r>
              <a:rPr lang="en-US" sz="2400" dirty="0"/>
              <a:t>of Judge(s) by the Court Liaison </a:t>
            </a:r>
            <a:r>
              <a:rPr lang="en-US" sz="2400" dirty="0" smtClean="0"/>
              <a:t>	6:55 </a:t>
            </a:r>
            <a:r>
              <a:rPr lang="en-US" sz="2400" dirty="0"/>
              <a:t>– 7:00  </a:t>
            </a:r>
          </a:p>
          <a:p>
            <a:pPr marL="0" indent="0">
              <a:spcBef>
                <a:spcPts val="0"/>
              </a:spcBef>
              <a:buNone/>
              <a:tabLst>
                <a:tab pos="6400800" algn="l"/>
              </a:tabLst>
            </a:pPr>
            <a:r>
              <a:rPr lang="en-US" sz="2400" dirty="0" smtClean="0"/>
              <a:t>  and Introduction </a:t>
            </a:r>
            <a:r>
              <a:rPr lang="en-US" sz="2400" dirty="0"/>
              <a:t>of visiting law school </a:t>
            </a:r>
            <a:r>
              <a:rPr lang="en-US" sz="2400" dirty="0" smtClean="0"/>
              <a:t>guests</a:t>
            </a:r>
          </a:p>
          <a:p>
            <a:pPr marL="0" indent="0">
              <a:spcBef>
                <a:spcPts val="0"/>
              </a:spcBef>
              <a:buNone/>
              <a:tabLst>
                <a:tab pos="6400800" algn="l"/>
              </a:tabLst>
            </a:pPr>
            <a:r>
              <a:rPr lang="en-US" sz="2400" dirty="0"/>
              <a:t> </a:t>
            </a:r>
            <a:r>
              <a:rPr lang="en-US" sz="2400" dirty="0" smtClean="0"/>
              <a:t> by </a:t>
            </a:r>
            <a:r>
              <a:rPr lang="en-US" sz="2400" dirty="0"/>
              <a:t>Law School Liaisons                                  </a:t>
            </a:r>
          </a:p>
          <a:p>
            <a:pPr marL="0" indent="0">
              <a:buNone/>
              <a:tabLst>
                <a:tab pos="6400800" algn="l"/>
              </a:tabLst>
            </a:pPr>
            <a:r>
              <a:rPr lang="en-US" sz="2400" dirty="0" smtClean="0"/>
              <a:t>Pupillage </a:t>
            </a:r>
            <a:r>
              <a:rPr lang="en-US" sz="2400" dirty="0"/>
              <a:t>team program </a:t>
            </a:r>
            <a:r>
              <a:rPr lang="en-US" sz="2400" dirty="0" smtClean="0"/>
              <a:t>presentation	7:00 </a:t>
            </a:r>
            <a:r>
              <a:rPr lang="en-US" sz="2400" dirty="0"/>
              <a:t>– 7:50  </a:t>
            </a:r>
          </a:p>
          <a:p>
            <a:pPr marL="0" indent="0">
              <a:buNone/>
              <a:tabLst>
                <a:tab pos="6400800" algn="l"/>
              </a:tabLst>
            </a:pPr>
            <a:r>
              <a:rPr lang="en-US" sz="2400" dirty="0" smtClean="0"/>
              <a:t>Adjourn	7:50 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14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438400"/>
            <a:ext cx="7205133" cy="4038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Recognizes an Inn's progress towards mastering effective practices in:</a:t>
            </a:r>
          </a:p>
          <a:p>
            <a:r>
              <a:rPr lang="en-US" dirty="0" smtClean="0"/>
              <a:t>Administration</a:t>
            </a:r>
          </a:p>
          <a:p>
            <a:r>
              <a:rPr lang="en-US" dirty="0" smtClean="0"/>
              <a:t>Communication</a:t>
            </a:r>
          </a:p>
          <a:p>
            <a:r>
              <a:rPr lang="en-US" dirty="0" smtClean="0"/>
              <a:t>Programs</a:t>
            </a:r>
          </a:p>
          <a:p>
            <a:r>
              <a:rPr lang="en-US" dirty="0" smtClean="0"/>
              <a:t>Mentoring</a:t>
            </a:r>
          </a:p>
          <a:p>
            <a:r>
              <a:rPr lang="en-US" dirty="0" smtClean="0"/>
              <a:t>Outreach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Levels:</a:t>
            </a:r>
          </a:p>
          <a:p>
            <a:r>
              <a:rPr lang="en-US" dirty="0" smtClean="0"/>
              <a:t>Bronze</a:t>
            </a:r>
          </a:p>
          <a:p>
            <a:r>
              <a:rPr lang="en-US" dirty="0" smtClean="0"/>
              <a:t>Silver</a:t>
            </a:r>
          </a:p>
          <a:p>
            <a:r>
              <a:rPr lang="en-US" dirty="0" smtClean="0"/>
              <a:t>Gold</a:t>
            </a:r>
          </a:p>
          <a:p>
            <a:r>
              <a:rPr lang="en-US" dirty="0" smtClean="0"/>
              <a:t>Platinum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Achieving Excellence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35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382</TotalTime>
  <Words>370</Words>
  <Application>Microsoft Office PowerPoint</Application>
  <PresentationFormat>On-screen Show (4:3)</PresentationFormat>
  <Paragraphs>98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Waveform</vt:lpstr>
      <vt:lpstr>Ruth Bader Ginsburg American Inn of Court</vt:lpstr>
      <vt:lpstr>Leadership Summit</vt:lpstr>
      <vt:lpstr>American Inns of Court - History</vt:lpstr>
      <vt:lpstr>American Inns of Court - Mission</vt:lpstr>
      <vt:lpstr>American Inns of Court - Numbers</vt:lpstr>
      <vt:lpstr>Ruth Bader Ginsburg Inn of Court</vt:lpstr>
      <vt:lpstr>Inn Membership Categories</vt:lpstr>
      <vt:lpstr>Meetings</vt:lpstr>
      <vt:lpstr>Achieving Excellence</vt:lpstr>
      <vt:lpstr>July 25, 2014</vt:lpstr>
      <vt:lpstr>2014 – 2015 Officers</vt:lpstr>
      <vt:lpstr>Updating your Inn Profile</vt:lpstr>
      <vt:lpstr>PowerPoint Presentation</vt:lpstr>
      <vt:lpstr>PowerPoint Presentation</vt:lpstr>
      <vt:lpstr>PowerPoint Presentation</vt:lpstr>
      <vt:lpstr>PowerPoint Presentation</vt:lpstr>
    </vt:vector>
  </TitlesOfParts>
  <Company>Windows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Ruth Bader Ginsburg American Inn of Court</dc:title>
  <dc:creator>Rhonda</dc:creator>
  <cp:lastModifiedBy>Christina Hartle</cp:lastModifiedBy>
  <cp:revision>27</cp:revision>
  <cp:lastPrinted>2014-08-20T04:15:47Z</cp:lastPrinted>
  <dcterms:created xsi:type="dcterms:W3CDTF">2014-07-28T23:38:05Z</dcterms:created>
  <dcterms:modified xsi:type="dcterms:W3CDTF">2014-11-10T16:25:14Z</dcterms:modified>
</cp:coreProperties>
</file>