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1" r:id="rId7"/>
    <p:sldId id="263" r:id="rId8"/>
    <p:sldId id="265" r:id="rId9"/>
    <p:sldId id="267" r:id="rId10"/>
    <p:sldId id="269" r:id="rId11"/>
    <p:sldId id="272" r:id="rId12"/>
    <p:sldId id="271" r:id="rId13"/>
    <p:sldId id="273" r:id="rId14"/>
    <p:sldId id="274" r:id="rId15"/>
    <p:sldId id="327" r:id="rId16"/>
    <p:sldId id="275" r:id="rId17"/>
    <p:sldId id="276" r:id="rId18"/>
    <p:sldId id="277" r:id="rId19"/>
    <p:sldId id="278" r:id="rId20"/>
    <p:sldId id="280" r:id="rId21"/>
    <p:sldId id="326" r:id="rId22"/>
    <p:sldId id="282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22" r:id="rId35"/>
    <p:sldId id="323" r:id="rId36"/>
    <p:sldId id="324" r:id="rId37"/>
    <p:sldId id="32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F3B56A-09B3-405B-9F2D-163F212CAFBD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56FA2B-6498-46E9-8836-1DAB27BC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F1C4-7594-44BE-9AAB-922EAF397D62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F44D-2F6F-4017-ABE9-E81E99EE7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FE16-45AB-4F1A-864E-B5DF51F039CF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F001D-0EA3-4BFA-9EE1-03B8EC9B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2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7581-CED8-4A3C-B6BB-884835AC067D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3993-5715-448C-A3EC-3DC7E8AE2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E3D5-14B9-4D13-888F-21DC8E441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CE72-3233-4A5A-B4A3-661E14DA1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E683-A6A0-4E3F-9125-A2BF09E44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6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762F-89A3-4184-8A3A-0667E38E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4D0A-3093-428F-AC5A-0C029E73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7E135-ACA8-4F85-AF0D-964A77D5C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6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C0EC-44D1-4D87-AED8-1E957686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2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2C27-7FC3-4023-B64A-F992D7B1D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13BB-14BE-4785-98ED-63C71187BDF4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19228-4144-4A3C-A14A-32B6DF6E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3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67EB-8ED7-46D2-8A8A-190B5478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27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5E60-5BDB-49D8-9669-D4B5542B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2299-E43E-4B28-A840-EE2F16B8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6A1F-716D-4FD0-99C7-C0B026846457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F147-93EF-4D69-ACE6-5A0860352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8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9C21-65FA-41F8-9263-5A3483A85FBB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0F55-4558-4847-89A0-9A2D26FEE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B0E4-7994-426B-A1CC-26DEB427785E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7E02-8E51-4AD0-B3E9-EFB24931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F75-317D-411E-9843-8F87184E7F6D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0AC5-90B0-4E96-8B52-F34F01631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8AD0-4358-42C5-B34D-8E6E70749DB8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65EE-49C2-45D9-A61D-F6BC127B2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8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20EF-2F2B-4C5A-8AA1-A0807B509EC2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EC06-A9BA-4E67-8179-1F88D9B9E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65B-0F82-4F2D-BA64-E61A0729729E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3C73-EB16-4168-A297-112684B98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DB2DD-4A89-454E-93FE-D3199C99489B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999524-238C-42EF-8867-8BDAF106B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D57ED-DBF8-46BB-A5D5-0492D52B6556}" type="datetime1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by Thomas Shepherd, c. 1830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BB758-1B89-43F8-B99B-E87C4371E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5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6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7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8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9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0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2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2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3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4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5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16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17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18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19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Word_97_-_2003_Document20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Word_97_-_2003_Document3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21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Word_97_-_2003_Document22.doc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2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4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762000" y="152400"/>
          <a:ext cx="7772400" cy="512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4" imgW="5497885" imgH="3416279" progId="Word.Document.8">
                  <p:embed/>
                </p:oleObj>
              </mc:Choice>
              <mc:Fallback>
                <p:oleObj name="Document" r:id="rId4" imgW="5497885" imgH="341627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"/>
                        <a:ext cx="7772400" cy="512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Chief Justice Warren E. Burger</a:t>
            </a:r>
          </a:p>
        </p:txBody>
      </p:sp>
      <p:pic>
        <p:nvPicPr>
          <p:cNvPr id="20483" name="Content Placeholder 5" descr="Warren_e_burger_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295400"/>
            <a:ext cx="3429000" cy="5227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457200" y="-63500"/>
          <a:ext cx="8001000" cy="68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4" imgW="8684663" imgH="7476980" progId="Word.Document.8">
                  <p:embed/>
                </p:oleObj>
              </mc:Choice>
              <mc:Fallback>
                <p:oleObj name="Document" r:id="rId4" imgW="8684663" imgH="747698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-63500"/>
                        <a:ext cx="8001000" cy="688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533400" y="457200"/>
          <a:ext cx="80121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4" imgW="5956042" imgH="3795986" progId="Word.Document.8">
                  <p:embed/>
                </p:oleObj>
              </mc:Choice>
              <mc:Fallback>
                <p:oleObj name="Document" r:id="rId4" imgW="5956042" imgH="3795986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80121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789113"/>
            <a:ext cx="8915401" cy="327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5175"/>
            <a:ext cx="89916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76200" y="304800"/>
          <a:ext cx="8991600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cument" r:id="rId4" imgW="5956042" imgH="3632226" progId="Word.Document.8">
                  <p:embed/>
                </p:oleObj>
              </mc:Choice>
              <mc:Fallback>
                <p:oleObj name="Document" r:id="rId4" imgW="5956042" imgH="3632226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800"/>
                        <a:ext cx="8991600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28600" y="69850"/>
          <a:ext cx="8686800" cy="671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4" imgW="8227575" imgH="7476980" progId="Word.Document.8">
                  <p:embed/>
                </p:oleObj>
              </mc:Choice>
              <mc:Fallback>
                <p:oleObj name="Document" r:id="rId4" imgW="8227575" imgH="74769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9850"/>
                        <a:ext cx="8686800" cy="671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1905000" y="990600"/>
          <a:ext cx="5497513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4" imgW="5497885" imgH="2481949" progId="Word.Document.8">
                  <p:embed/>
                </p:oleObj>
              </mc:Choice>
              <mc:Fallback>
                <p:oleObj name="Document" r:id="rId4" imgW="5497885" imgH="248194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990600"/>
                        <a:ext cx="5497513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304800" y="95250"/>
          <a:ext cx="8686800" cy="66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cument" r:id="rId4" imgW="9141751" imgH="7375608" progId="Word.Document.8">
                  <p:embed/>
                </p:oleObj>
              </mc:Choice>
              <mc:Fallback>
                <p:oleObj name="Document" r:id="rId4" imgW="9141751" imgH="7375608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5250"/>
                        <a:ext cx="8686800" cy="668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228600" y="-133350"/>
          <a:ext cx="8651875" cy="699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4" imgW="9141751" imgH="7476980" progId="Word.Document.8">
                  <p:embed/>
                </p:oleObj>
              </mc:Choice>
              <mc:Fallback>
                <p:oleObj name="Document" r:id="rId4" imgW="9141751" imgH="74769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133350"/>
                        <a:ext cx="8651875" cy="699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457200" y="-304800"/>
          <a:ext cx="8077200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4" imgW="5497885" imgH="4058721" progId="Word.Document.8">
                  <p:embed/>
                </p:oleObj>
              </mc:Choice>
              <mc:Fallback>
                <p:oleObj name="Document" r:id="rId4" imgW="5497885" imgH="405872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-304800"/>
                        <a:ext cx="8077200" cy="574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542573"/>
              </p:ext>
            </p:extLst>
          </p:nvPr>
        </p:nvGraphicFramePr>
        <p:xfrm>
          <a:off x="385763" y="762000"/>
          <a:ext cx="9117012" cy="550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4" imgW="9141751" imgH="5531796" progId="Word.Document.8">
                  <p:embed/>
                </p:oleObj>
              </mc:Choice>
              <mc:Fallback>
                <p:oleObj name="Document" r:id="rId4" imgW="9141751" imgH="5531796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762000"/>
                        <a:ext cx="9117012" cy="550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7" descr="CBIC Original Members 198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09800"/>
            <a:ext cx="7777163" cy="2830513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First Chester </a:t>
            </a:r>
            <a:r>
              <a:rPr lang="en-US" dirty="0" err="1" smtClean="0"/>
              <a:t>Bedell</a:t>
            </a:r>
            <a:r>
              <a:rPr lang="en-US" dirty="0" smtClean="0"/>
              <a:t> Inn of Court Banquet – Spring 1986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1828800" y="838200"/>
          <a:ext cx="5483225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4" imgW="5483860" imgH="2690892" progId="Word.Document.8">
                  <p:embed/>
                </p:oleObj>
              </mc:Choice>
              <mc:Fallback>
                <p:oleObj name="Document" r:id="rId4" imgW="5483860" imgH="2690892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5483225" cy="269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752600" y="457200"/>
          <a:ext cx="5483225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4" imgW="5483860" imgH="5264978" progId="Word.Document.8">
                  <p:embed/>
                </p:oleObj>
              </mc:Choice>
              <mc:Fallback>
                <p:oleObj name="Document" r:id="rId4" imgW="5483860" imgH="526497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7200"/>
                        <a:ext cx="5483225" cy="526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609600" y="4763"/>
          <a:ext cx="80010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4" imgW="8241399" imgH="7586006" progId="Word.Document.8">
                  <p:embed/>
                </p:oleObj>
              </mc:Choice>
              <mc:Fallback>
                <p:oleObj name="Document" r:id="rId4" imgW="8241399" imgH="7586006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63"/>
                        <a:ext cx="8001000" cy="681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4" imgW="8227575" imgH="5956042" progId="Word.Document.8">
                  <p:embed/>
                </p:oleObj>
              </mc:Choice>
              <mc:Fallback>
                <p:oleObj name="Document" r:id="rId4" imgW="8227575" imgH="595604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52400" y="104775"/>
          <a:ext cx="8763000" cy="667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4" imgW="8227575" imgH="7476980" progId="Word.Document.8">
                  <p:embed/>
                </p:oleObj>
              </mc:Choice>
              <mc:Fallback>
                <p:oleObj name="Document" r:id="rId4" imgW="8227575" imgH="74769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4775"/>
                        <a:ext cx="8763000" cy="667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304800" y="76200"/>
          <a:ext cx="8491538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Document" r:id="rId4" imgW="8227575" imgH="7476980" progId="Word.Document.8">
                  <p:embed/>
                </p:oleObj>
              </mc:Choice>
              <mc:Fallback>
                <p:oleObj name="Document" r:id="rId4" imgW="8227575" imgH="747698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"/>
                        <a:ext cx="8491538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03708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Document" r:id="rId4" imgW="8227575" imgH="5865493" progId="Word.Document.8">
                  <p:embed/>
                </p:oleObj>
              </mc:Choice>
              <mc:Fallback>
                <p:oleObj name="Document" r:id="rId4" imgW="8227575" imgH="586549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8991600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5104"/>
              </p:ext>
            </p:extLst>
          </p:nvPr>
        </p:nvGraphicFramePr>
        <p:xfrm>
          <a:off x="233363" y="152400"/>
          <a:ext cx="8516937" cy="612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Document" r:id="rId4" imgW="8227575" imgH="5941612" progId="Word.Document.8">
                  <p:embed/>
                </p:oleObj>
              </mc:Choice>
              <mc:Fallback>
                <p:oleObj name="Document" r:id="rId4" imgW="8227575" imgH="5941612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52400"/>
                        <a:ext cx="8516937" cy="612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62000" y="3175"/>
          <a:ext cx="75438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4" imgW="8227575" imgH="7476980" progId="Word.Document.8">
                  <p:embed/>
                </p:oleObj>
              </mc:Choice>
              <mc:Fallback>
                <p:oleObj name="Document" r:id="rId4" imgW="8227575" imgH="74769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75"/>
                        <a:ext cx="75438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1127"/>
              </p:ext>
            </p:extLst>
          </p:nvPr>
        </p:nvGraphicFramePr>
        <p:xfrm>
          <a:off x="152400" y="538163"/>
          <a:ext cx="8821738" cy="50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4" imgW="8227575" imgH="4682943" progId="Word.Document.8">
                  <p:embed/>
                </p:oleObj>
              </mc:Choice>
              <mc:Fallback>
                <p:oleObj name="Document" r:id="rId4" imgW="8227575" imgH="468294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8163"/>
                        <a:ext cx="8821738" cy="501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288"/>
            <a:ext cx="8228013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5775"/>
            <a:ext cx="8228013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1"/>
          <p:cNvGraphicFramePr>
            <a:graphicFrameLocks noChangeAspect="1"/>
          </p:cNvGraphicFramePr>
          <p:nvPr/>
        </p:nvGraphicFramePr>
        <p:xfrm>
          <a:off x="1295400" y="762000"/>
          <a:ext cx="6324600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Document" r:id="rId4" imgW="5956042" imgH="4701163" progId="Word.Document.8">
                  <p:embed/>
                </p:oleObj>
              </mc:Choice>
              <mc:Fallback>
                <p:oleObj name="Document" r:id="rId4" imgW="5956042" imgH="4701163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6324600" cy="470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8288"/>
            <a:ext cx="8228013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650"/>
            <a:ext cx="8228013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4430"/>
              </p:ext>
            </p:extLst>
          </p:nvPr>
        </p:nvGraphicFramePr>
        <p:xfrm>
          <a:off x="2057400" y="609600"/>
          <a:ext cx="5562600" cy="7329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3" name="Document" r:id="rId4" imgW="5497885" imgH="7240338" progId="Word.Document.8">
                  <p:embed/>
                </p:oleObj>
              </mc:Choice>
              <mc:Fallback>
                <p:oleObj name="Document" r:id="rId4" imgW="5497885" imgH="724033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609600"/>
                        <a:ext cx="5562600" cy="7329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3338" y="228600"/>
          <a:ext cx="8685212" cy="641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4" imgW="8684663" imgH="6414199" progId="Word.Document.8">
                  <p:embed/>
                </p:oleObj>
              </mc:Choice>
              <mc:Fallback>
                <p:oleObj name="Document" r:id="rId4" imgW="8684663" imgH="641419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228600"/>
                        <a:ext cx="8685212" cy="641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Combined arms of the four Inns of Court. Clockwise from top left: Lincoln's Inn, Middle Temple, Gray's Inn, Inner Temple.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5364" name="Picture 5" descr="London-Inns-of-Cou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182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Royal Courts of Law &amp; Temple Bar</a:t>
            </a:r>
            <a:endParaRPr lang="en-US" dirty="0"/>
          </a:p>
        </p:txBody>
      </p:sp>
      <p:pic>
        <p:nvPicPr>
          <p:cNvPr id="16387" name="Content Placeholder 5" descr="Royal Court of Justice &amp; Temple Bar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7675563" cy="5243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Lincoln’s Inn Great Hall 1845</a:t>
            </a:r>
          </a:p>
        </p:txBody>
      </p:sp>
      <p:pic>
        <p:nvPicPr>
          <p:cNvPr id="17411" name="Content Placeholder 3" descr="Lincolns_Inn_Great_Hall_Queen_Victoria_ILN_18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4588" y="1219200"/>
            <a:ext cx="4062412" cy="525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Minimum qualifications prescribed for the bar, 1680-1730</a:t>
            </a:r>
            <a:endParaRPr lang="en-US" dirty="0"/>
          </a:p>
        </p:txBody>
      </p:sp>
      <p:pic>
        <p:nvPicPr>
          <p:cNvPr id="18435" name="Content Placeholder 5" descr="AIC--Appendix 1 Page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304323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David Lemmings, </a:t>
            </a:r>
            <a:r>
              <a:rPr lang="en-US" i="1" dirty="0">
                <a:solidFill>
                  <a:schemeClr val="tx1">
                    <a:tint val="75000"/>
                  </a:schemeClr>
                </a:solidFill>
              </a:rPr>
              <a:t>Gentlemen and Barristers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 Appendix I (Clarendon Press 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sym typeface="Symbol"/>
              </a:rPr>
              <a:t> 1990)</a:t>
            </a: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8437" name="Picture 6" descr="AIC--Appendix 1 Page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743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AIC--Appendix 1 Page 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0114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mtClean="0"/>
              <a:t>Lincoln’s Inn Great Hall</a:t>
            </a:r>
            <a:br>
              <a:rPr lang="en-US" smtClean="0"/>
            </a:br>
            <a:r>
              <a:rPr lang="en-US" sz="2000" smtClean="0"/>
              <a:t>Before they can become barristers, students must eat 24 dinners, like this, in the Great Hall.   The Great Hall was opened by Queen Victoria in 1845.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</a:rPr>
              <a:t>by Bryan and Cherry Alexander  1991</a:t>
            </a:r>
          </a:p>
        </p:txBody>
      </p:sp>
      <p:pic>
        <p:nvPicPr>
          <p:cNvPr id="19460" name="Content Placeholder 8" descr="Lincoln's Inn Great H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752600"/>
            <a:ext cx="5334000" cy="449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87</Words>
  <Application>Microsoft Office PowerPoint</Application>
  <PresentationFormat>On-screen Show (4:3)</PresentationFormat>
  <Paragraphs>13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1_Office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Combined arms of the four Inns of Court. Clockwise from top left: Lincoln's Inn, Middle Temple, Gray's Inn, Inner Temple. </vt:lpstr>
      <vt:lpstr>The Royal Courts of Law &amp; Temple Bar</vt:lpstr>
      <vt:lpstr>Lincoln’s Inn Great Hall 1845</vt:lpstr>
      <vt:lpstr>Minimum qualifications prescribed for the bar, 1680-1730</vt:lpstr>
      <vt:lpstr>Lincoln’s Inn Great Hall Before they can become barristers, students must eat 24 dinners, like this, in the Great Hall.   The Great Hall was opened by Queen Victoria in 1845.</vt:lpstr>
      <vt:lpstr>Chief Justice Warren E. Burger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Chester Bedell Inn of Court Banquet – Spring 1986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L. Day</dc:creator>
  <cp:lastModifiedBy>Christina Hartle</cp:lastModifiedBy>
  <cp:revision>20</cp:revision>
  <dcterms:created xsi:type="dcterms:W3CDTF">2011-09-07T13:19:28Z</dcterms:created>
  <dcterms:modified xsi:type="dcterms:W3CDTF">2014-07-17T18:15:49Z</dcterms:modified>
</cp:coreProperties>
</file>